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2.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3.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4.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7.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18.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21.xml" ContentType="application/vnd.openxmlformats-officedocument.presentationml.notesSl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notesSlides/notesSlide22.xml" ContentType="application/vnd.openxmlformats-officedocument.presentationml.notesSlid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3" r:id="rId30"/>
  </p:sldIdLst>
  <p:sldSz cx="9144000" cy="5143500" type="screen16x9"/>
  <p:notesSz cx="7010400" cy="9296400"/>
  <p:embeddedFontLst>
    <p:embeddedFont>
      <p:font typeface="Arial Narrow" panose="020B0606020202030204" pitchFamily="34" charset="0"/>
      <p:regular r:id="rId32"/>
      <p:bold r:id="rId33"/>
      <p:italic r:id="rId34"/>
      <p:boldItalic r:id="rId35"/>
    </p:embeddedFont>
    <p:embeddedFont>
      <p:font typeface="DM Sans" panose="020B0604020202020204" charset="0"/>
      <p:regular r:id="rId36"/>
      <p:bold r:id="rId37"/>
      <p:italic r:id="rId38"/>
      <p:boldItalic r:id="rId3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3" roundtripDataSignature="AMtx7mj8NzD6kjVuOuNNK8D8khrT6865r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42E0B52-6905-4FB6-A315-F52D1539A20C}">
  <a:tblStyle styleId="{442E0B52-6905-4FB6-A315-F52D1539A20C}"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1E8"/>
          </a:solidFill>
        </a:fill>
      </a:tcStyle>
    </a:wholeTbl>
    <a:band1H>
      <a:tcTxStyle/>
      <a:tcStyle>
        <a:tcBdr/>
        <a:fill>
          <a:solidFill>
            <a:srgbClr val="FFE2CD"/>
          </a:solidFill>
        </a:fill>
      </a:tcStyle>
    </a:band1H>
    <a:band2H>
      <a:tcTxStyle/>
      <a:tcStyle>
        <a:tcBdr/>
      </a:tcStyle>
    </a:band2H>
    <a:band1V>
      <a:tcTxStyle/>
      <a:tcStyle>
        <a:tcBdr/>
        <a:fill>
          <a:solidFill>
            <a:srgbClr val="FFE2CD"/>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756"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8.fntdata"/><Relationship Id="rId21" Type="http://schemas.openxmlformats.org/officeDocument/2006/relationships/slide" Target="slides/slide20.xml"/><Relationship Id="rId34" Type="http://schemas.openxmlformats.org/officeDocument/2006/relationships/font" Target="fonts/font3.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font" Target="fonts/font6.fntdata"/><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 Id="rId43" Type="http://customschemas.google.com/relationships/presentationmetadata" Target="meta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font" Target="fonts/font7.fntdata"/><Relationship Id="rId46"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Hoja_de_c_lculo_de_Microsoft_Excel.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Hoja_de_c_lculo_de_Microsoft_Excel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Hoja_de_c_lculo_de_Microsoft_Excel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Hoja_de_c_lculo_de_Microsoft_Excel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Hoja_de_c_lculo_de_Microsoft_Excel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Hoja_de_c_lculo_de_Microsoft_Excel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Hoja_de_c_lculo_de_Microsoft_Excel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Hoja_de_c_lculo_de_Microsoft_Excel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Hoja_de_c_lculo_de_Microsoft_Excel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Hoja_de_c_lculo_de_Microsoft_Excel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Hoja_de_c_lculo_de_Microsoft_Excel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Hoja_de_c_lculo_de_Microsoft_Excel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Hoja_de_c_lculo_de_Microsoft_Excel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Hoja_de_c_lculo_de_Microsoft_Excel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Hoja_de_c_lculo_de_Microsoft_Excel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Hoja_de_c_lculo_de_Microsoft_Excel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Hoja_de_c_lculo_de_Microsoft_Excel23.xlsx"/><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package" Target="../embeddings/Hoja_de_c_lculo_de_Microsoft_Excel24.xlsx"/><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package" Target="../embeddings/Hoja_de_c_lculo_de_Microsoft_Excel25.xlsx"/><Relationship Id="rId2" Type="http://schemas.microsoft.com/office/2011/relationships/chartColorStyle" Target="colors26.xml"/><Relationship Id="rId1" Type="http://schemas.microsoft.com/office/2011/relationships/chartStyle" Target="style26.xml"/></Relationships>
</file>

<file path=ppt/charts/_rels/chart3.xml.rels><?xml version="1.0" encoding="UTF-8" standalone="yes"?>
<Relationships xmlns="http://schemas.openxmlformats.org/package/2006/relationships"><Relationship Id="rId3" Type="http://schemas.openxmlformats.org/officeDocument/2006/relationships/package" Target="../embeddings/Hoja_de_c_lculo_de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Hoja_de_c_lculo_de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Hoja_de_c_lculo_de_Microsoft_Excel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Hoja_de_c_lculo_de_Microsoft_Excel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Hoja_de_c_lculo_de_Microsoft_Excel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Hoja_de_c_lculo_de_Microsoft_Excel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Hoja_de_c_lculo_de_Microsoft_Excel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18-34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No, nunca</c:v>
                </c:pt>
                <c:pt idx="1">
                  <c:v>Sí, a veces</c:v>
                </c:pt>
                <c:pt idx="2">
                  <c:v>Sí, frecuentemente</c:v>
                </c:pt>
              </c:strCache>
            </c:strRef>
          </c:cat>
          <c:val>
            <c:numRef>
              <c:f>Hoja1!$B$2:$B$4</c:f>
              <c:numCache>
                <c:formatCode>###0%</c:formatCode>
                <c:ptCount val="3"/>
                <c:pt idx="0">
                  <c:v>0.23142999125425792</c:v>
                </c:pt>
                <c:pt idx="1">
                  <c:v>0.56369484689235794</c:v>
                </c:pt>
                <c:pt idx="2">
                  <c:v>0.20487516185338384</c:v>
                </c:pt>
              </c:numCache>
            </c:numRef>
          </c:val>
          <c:extLst>
            <c:ext xmlns:c16="http://schemas.microsoft.com/office/drawing/2014/chart" uri="{C3380CC4-5D6E-409C-BE32-E72D297353CC}">
              <c16:uniqueId val="{00000000-351E-459C-8FC1-22B0393AC99A}"/>
            </c:ext>
          </c:extLst>
        </c:ser>
        <c:ser>
          <c:idx val="1"/>
          <c:order val="1"/>
          <c:tx>
            <c:strRef>
              <c:f>Hoja1!$C$1</c:f>
              <c:strCache>
                <c:ptCount val="1"/>
                <c:pt idx="0">
                  <c:v>35-54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No, nunca</c:v>
                </c:pt>
                <c:pt idx="1">
                  <c:v>Sí, a veces</c:v>
                </c:pt>
                <c:pt idx="2">
                  <c:v>Sí, frecuentemente</c:v>
                </c:pt>
              </c:strCache>
            </c:strRef>
          </c:cat>
          <c:val>
            <c:numRef>
              <c:f>Hoja1!$C$2:$C$4</c:f>
              <c:numCache>
                <c:formatCode>###0%</c:formatCode>
                <c:ptCount val="3"/>
                <c:pt idx="0">
                  <c:v>0.27550101888199896</c:v>
                </c:pt>
                <c:pt idx="1">
                  <c:v>0.50183971182346443</c:v>
                </c:pt>
                <c:pt idx="2">
                  <c:v>0.22019088745190213</c:v>
                </c:pt>
              </c:numCache>
            </c:numRef>
          </c:val>
          <c:extLst>
            <c:ext xmlns:c16="http://schemas.microsoft.com/office/drawing/2014/chart" uri="{C3380CC4-5D6E-409C-BE32-E72D297353CC}">
              <c16:uniqueId val="{00000001-351E-459C-8FC1-22B0393AC99A}"/>
            </c:ext>
          </c:extLst>
        </c:ser>
        <c:ser>
          <c:idx val="2"/>
          <c:order val="2"/>
          <c:tx>
            <c:strRef>
              <c:f>Hoja1!$D$1</c:f>
              <c:strCache>
                <c:ptCount val="1"/>
                <c:pt idx="0">
                  <c:v>55+</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No, nunca</c:v>
                </c:pt>
                <c:pt idx="1">
                  <c:v>Sí, a veces</c:v>
                </c:pt>
                <c:pt idx="2">
                  <c:v>Sí, frecuentemente</c:v>
                </c:pt>
              </c:strCache>
            </c:strRef>
          </c:cat>
          <c:val>
            <c:numRef>
              <c:f>Hoja1!$D$2:$D$4</c:f>
              <c:numCache>
                <c:formatCode>###0%</c:formatCode>
                <c:ptCount val="3"/>
                <c:pt idx="0">
                  <c:v>0.19715706988400111</c:v>
                </c:pt>
                <c:pt idx="1">
                  <c:v>0.4598819123884097</c:v>
                </c:pt>
                <c:pt idx="2">
                  <c:v>0.34296101772758919</c:v>
                </c:pt>
              </c:numCache>
            </c:numRef>
          </c:val>
          <c:extLst>
            <c:ext xmlns:c16="http://schemas.microsoft.com/office/drawing/2014/chart" uri="{C3380CC4-5D6E-409C-BE32-E72D297353CC}">
              <c16:uniqueId val="{00000002-351E-459C-8FC1-22B0393AC99A}"/>
            </c:ext>
          </c:extLst>
        </c:ser>
        <c:dLbls>
          <c:showLegendKey val="0"/>
          <c:showVal val="0"/>
          <c:showCatName val="0"/>
          <c:showSerName val="0"/>
          <c:showPercent val="0"/>
          <c:showBubbleSize val="0"/>
        </c:dLbls>
        <c:gapWidth val="219"/>
        <c:overlap val="-27"/>
        <c:axId val="872495631"/>
        <c:axId val="872474415"/>
      </c:barChart>
      <c:catAx>
        <c:axId val="872495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872474415"/>
        <c:crosses val="autoZero"/>
        <c:auto val="1"/>
        <c:lblAlgn val="ctr"/>
        <c:lblOffset val="100"/>
        <c:noMultiLvlLbl val="0"/>
      </c:catAx>
      <c:valAx>
        <c:axId val="87247441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72495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Otras regiones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Hoja1!$B$2:$B$4</c:f>
              <c:numCache>
                <c:formatCode>###0%</c:formatCode>
                <c:ptCount val="3"/>
                <c:pt idx="0">
                  <c:v>0.50453179166388662</c:v>
                </c:pt>
                <c:pt idx="1">
                  <c:v>0.23050206463145401</c:v>
                </c:pt>
                <c:pt idx="2">
                  <c:v>0.26496614370465787</c:v>
                </c:pt>
              </c:numCache>
            </c:numRef>
          </c:val>
          <c:extLst>
            <c:ext xmlns:c16="http://schemas.microsoft.com/office/drawing/2014/chart" uri="{C3380CC4-5D6E-409C-BE32-E72D297353CC}">
              <c16:uniqueId val="{00000000-497F-4DBD-A6A6-249ED6222134}"/>
            </c:ext>
          </c:extLst>
        </c:ser>
        <c:ser>
          <c:idx val="1"/>
          <c:order val="1"/>
          <c:tx>
            <c:strRef>
              <c:f>Hoja1!$C$1</c:f>
              <c:strCache>
                <c:ptCount val="1"/>
                <c:pt idx="0">
                  <c:v>RM</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Hoja1!$C$2:$C$4</c:f>
              <c:numCache>
                <c:formatCode>###0%</c:formatCode>
                <c:ptCount val="3"/>
                <c:pt idx="0">
                  <c:v>0.38548667652527735</c:v>
                </c:pt>
                <c:pt idx="1">
                  <c:v>0.27801935738512951</c:v>
                </c:pt>
                <c:pt idx="2">
                  <c:v>0.33649396608959281</c:v>
                </c:pt>
              </c:numCache>
            </c:numRef>
          </c:val>
          <c:extLst>
            <c:ext xmlns:c16="http://schemas.microsoft.com/office/drawing/2014/chart" uri="{C3380CC4-5D6E-409C-BE32-E72D297353CC}">
              <c16:uniqueId val="{00000001-497F-4DBD-A6A6-249ED6222134}"/>
            </c:ext>
          </c:extLst>
        </c:ser>
        <c:dLbls>
          <c:showLegendKey val="0"/>
          <c:showVal val="0"/>
          <c:showCatName val="0"/>
          <c:showSerName val="0"/>
          <c:showPercent val="0"/>
          <c:showBubbleSize val="0"/>
        </c:dLbls>
        <c:gapWidth val="219"/>
        <c:overlap val="-27"/>
        <c:axId val="902424847"/>
        <c:axId val="902425679"/>
      </c:barChart>
      <c:catAx>
        <c:axId val="902424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DM Sans" panose="020B0604020202020204" charset="0"/>
                <a:ea typeface="+mn-ea"/>
                <a:cs typeface="+mn-cs"/>
              </a:defRPr>
            </a:pPr>
            <a:endParaRPr lang="es-CL"/>
          </a:p>
        </c:txPr>
        <c:crossAx val="902425679"/>
        <c:crosses val="autoZero"/>
        <c:auto val="1"/>
        <c:lblAlgn val="ctr"/>
        <c:lblOffset val="100"/>
        <c:noMultiLvlLbl val="0"/>
      </c:catAx>
      <c:valAx>
        <c:axId val="902425679"/>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902424847"/>
        <c:crosses val="autoZero"/>
        <c:crossBetween val="between"/>
      </c:valAx>
      <c:spPr>
        <a:noFill/>
        <a:ln>
          <a:noFill/>
        </a:ln>
        <a:effectLst/>
      </c:spPr>
    </c:plotArea>
    <c:legend>
      <c:legendPos val="b"/>
      <c:layout>
        <c:manualLayout>
          <c:xMode val="edge"/>
          <c:yMode val="edge"/>
          <c:x val="1.9204349698535756E-2"/>
          <c:y val="0.85198456790123456"/>
          <c:w val="0.93424397071490095"/>
          <c:h val="0.11861728395061731"/>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DM Sans" panose="020B0604020202020204" charset="0"/>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18 - 34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Hoja1!$B$2:$B$4</c:f>
              <c:numCache>
                <c:formatCode>###0%</c:formatCode>
                <c:ptCount val="3"/>
                <c:pt idx="0">
                  <c:v>0.32722765511473217</c:v>
                </c:pt>
                <c:pt idx="1">
                  <c:v>0.29818855144515299</c:v>
                </c:pt>
                <c:pt idx="2">
                  <c:v>0.37458379344011489</c:v>
                </c:pt>
              </c:numCache>
            </c:numRef>
          </c:val>
          <c:extLst>
            <c:ext xmlns:c16="http://schemas.microsoft.com/office/drawing/2014/chart" uri="{C3380CC4-5D6E-409C-BE32-E72D297353CC}">
              <c16:uniqueId val="{00000000-0DEE-4267-8C93-AB5CBBAC24D7}"/>
            </c:ext>
          </c:extLst>
        </c:ser>
        <c:ser>
          <c:idx val="1"/>
          <c:order val="1"/>
          <c:tx>
            <c:strRef>
              <c:f>Hoja1!$C$1</c:f>
              <c:strCache>
                <c:ptCount val="1"/>
                <c:pt idx="0">
                  <c:v>35-54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Hoja1!$C$2:$C$4</c:f>
              <c:numCache>
                <c:formatCode>###0%</c:formatCode>
                <c:ptCount val="3"/>
                <c:pt idx="0">
                  <c:v>0.42176860858531173</c:v>
                </c:pt>
                <c:pt idx="1">
                  <c:v>0.25821380901627022</c:v>
                </c:pt>
                <c:pt idx="2">
                  <c:v>0.32001758239841827</c:v>
                </c:pt>
              </c:numCache>
            </c:numRef>
          </c:val>
          <c:extLst>
            <c:ext xmlns:c16="http://schemas.microsoft.com/office/drawing/2014/chart" uri="{C3380CC4-5D6E-409C-BE32-E72D297353CC}">
              <c16:uniqueId val="{00000001-0DEE-4267-8C93-AB5CBBAC24D7}"/>
            </c:ext>
          </c:extLst>
        </c:ser>
        <c:ser>
          <c:idx val="2"/>
          <c:order val="2"/>
          <c:tx>
            <c:strRef>
              <c:f>Hoja1!$D$1</c:f>
              <c:strCache>
                <c:ptCount val="1"/>
                <c:pt idx="0">
                  <c:v>55+</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Hoja1!$D$2:$D$4</c:f>
              <c:numCache>
                <c:formatCode>###0%</c:formatCode>
                <c:ptCount val="3"/>
                <c:pt idx="0">
                  <c:v>0.36774910293933394</c:v>
                </c:pt>
                <c:pt idx="1">
                  <c:v>0.17919358424425019</c:v>
                </c:pt>
                <c:pt idx="2">
                  <c:v>0.45305731281641592</c:v>
                </c:pt>
              </c:numCache>
            </c:numRef>
          </c:val>
          <c:extLst>
            <c:ext xmlns:c16="http://schemas.microsoft.com/office/drawing/2014/chart" uri="{C3380CC4-5D6E-409C-BE32-E72D297353CC}">
              <c16:uniqueId val="{00000002-0DEE-4267-8C93-AB5CBBAC24D7}"/>
            </c:ext>
          </c:extLst>
        </c:ser>
        <c:dLbls>
          <c:showLegendKey val="0"/>
          <c:showVal val="0"/>
          <c:showCatName val="0"/>
          <c:showSerName val="0"/>
          <c:showPercent val="0"/>
          <c:showBubbleSize val="0"/>
        </c:dLbls>
        <c:gapWidth val="219"/>
        <c:overlap val="-27"/>
        <c:axId val="899029295"/>
        <c:axId val="899025135"/>
      </c:barChart>
      <c:catAx>
        <c:axId val="8990292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DM Sans" panose="020B0604020202020204" charset="0"/>
                <a:ea typeface="+mn-ea"/>
                <a:cs typeface="+mn-cs"/>
              </a:defRPr>
            </a:pPr>
            <a:endParaRPr lang="es-CL"/>
          </a:p>
        </c:txPr>
        <c:crossAx val="899025135"/>
        <c:crosses val="autoZero"/>
        <c:auto val="1"/>
        <c:lblAlgn val="ctr"/>
        <c:lblOffset val="100"/>
        <c:noMultiLvlLbl val="0"/>
      </c:catAx>
      <c:valAx>
        <c:axId val="89902513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990292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DM Sans" panose="020B0604020202020204" charset="0"/>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Bajo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Hoja1!$B$2:$B$4</c:f>
              <c:numCache>
                <c:formatCode>###0%</c:formatCode>
                <c:ptCount val="3"/>
                <c:pt idx="0">
                  <c:v>0.54364969098017213</c:v>
                </c:pt>
                <c:pt idx="1">
                  <c:v>0.12700669064264195</c:v>
                </c:pt>
                <c:pt idx="2">
                  <c:v>0.32934361837718629</c:v>
                </c:pt>
              </c:numCache>
            </c:numRef>
          </c:val>
          <c:extLst>
            <c:ext xmlns:c16="http://schemas.microsoft.com/office/drawing/2014/chart" uri="{C3380CC4-5D6E-409C-BE32-E72D297353CC}">
              <c16:uniqueId val="{00000000-733A-4E0E-AD95-EC8A0572051D}"/>
            </c:ext>
          </c:extLst>
        </c:ser>
        <c:ser>
          <c:idx val="1"/>
          <c:order val="1"/>
          <c:tx>
            <c:strRef>
              <c:f>Hoja1!$C$1</c:f>
              <c:strCache>
                <c:ptCount val="1"/>
                <c:pt idx="0">
                  <c:v>Medio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Hoja1!$C$2:$C$4</c:f>
              <c:numCache>
                <c:formatCode>###0%</c:formatCode>
                <c:ptCount val="3"/>
                <c:pt idx="0">
                  <c:v>0.36516520805039038</c:v>
                </c:pt>
                <c:pt idx="1">
                  <c:v>0.31804161020550448</c:v>
                </c:pt>
                <c:pt idx="2">
                  <c:v>0.31679318174410481</c:v>
                </c:pt>
              </c:numCache>
            </c:numRef>
          </c:val>
          <c:extLst>
            <c:ext xmlns:c16="http://schemas.microsoft.com/office/drawing/2014/chart" uri="{C3380CC4-5D6E-409C-BE32-E72D297353CC}">
              <c16:uniqueId val="{00000001-733A-4E0E-AD95-EC8A0572051D}"/>
            </c:ext>
          </c:extLst>
        </c:ser>
        <c:ser>
          <c:idx val="2"/>
          <c:order val="2"/>
          <c:tx>
            <c:strRef>
              <c:f>Hoja1!$D$1</c:f>
              <c:strCache>
                <c:ptCount val="1"/>
                <c:pt idx="0">
                  <c:v>Alto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Hoja1!$D$2:$D$4</c:f>
              <c:numCache>
                <c:formatCode>###0%</c:formatCode>
                <c:ptCount val="3"/>
                <c:pt idx="0">
                  <c:v>0.20625499049051052</c:v>
                </c:pt>
                <c:pt idx="1">
                  <c:v>0.20649432368573284</c:v>
                </c:pt>
                <c:pt idx="2">
                  <c:v>0.5872506858237565</c:v>
                </c:pt>
              </c:numCache>
            </c:numRef>
          </c:val>
          <c:extLst>
            <c:ext xmlns:c16="http://schemas.microsoft.com/office/drawing/2014/chart" uri="{C3380CC4-5D6E-409C-BE32-E72D297353CC}">
              <c16:uniqueId val="{00000002-733A-4E0E-AD95-EC8A0572051D}"/>
            </c:ext>
          </c:extLst>
        </c:ser>
        <c:dLbls>
          <c:showLegendKey val="0"/>
          <c:showVal val="0"/>
          <c:showCatName val="0"/>
          <c:showSerName val="0"/>
          <c:showPercent val="0"/>
          <c:showBubbleSize val="0"/>
        </c:dLbls>
        <c:gapWidth val="219"/>
        <c:overlap val="-27"/>
        <c:axId val="899029295"/>
        <c:axId val="899025135"/>
      </c:barChart>
      <c:catAx>
        <c:axId val="8990292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DM Sans" panose="020B0604020202020204" charset="0"/>
                <a:ea typeface="+mn-ea"/>
                <a:cs typeface="+mn-cs"/>
              </a:defRPr>
            </a:pPr>
            <a:endParaRPr lang="es-CL"/>
          </a:p>
        </c:txPr>
        <c:crossAx val="899025135"/>
        <c:crosses val="autoZero"/>
        <c:auto val="1"/>
        <c:lblAlgn val="ctr"/>
        <c:lblOffset val="100"/>
        <c:noMultiLvlLbl val="0"/>
      </c:catAx>
      <c:valAx>
        <c:axId val="89902513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990292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DM Sans" panose="020B0604020202020204" charset="0"/>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Otras regiones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Hoja1!$B$2:$B$4</c:f>
              <c:numCache>
                <c:formatCode>###0%</c:formatCode>
                <c:ptCount val="3"/>
                <c:pt idx="0">
                  <c:v>0.45367316992362722</c:v>
                </c:pt>
                <c:pt idx="1">
                  <c:v>0.20808162819940512</c:v>
                </c:pt>
                <c:pt idx="2">
                  <c:v>0.33824520187696644</c:v>
                </c:pt>
              </c:numCache>
            </c:numRef>
          </c:val>
          <c:extLst>
            <c:ext xmlns:c16="http://schemas.microsoft.com/office/drawing/2014/chart" uri="{C3380CC4-5D6E-409C-BE32-E72D297353CC}">
              <c16:uniqueId val="{00000000-9598-4224-B161-A06091B6ABC1}"/>
            </c:ext>
          </c:extLst>
        </c:ser>
        <c:ser>
          <c:idx val="1"/>
          <c:order val="1"/>
          <c:tx>
            <c:strRef>
              <c:f>Hoja1!$C$1</c:f>
              <c:strCache>
                <c:ptCount val="1"/>
                <c:pt idx="0">
                  <c:v>RM</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Hoja1!$C$2:$C$4</c:f>
              <c:numCache>
                <c:formatCode>###0%</c:formatCode>
                <c:ptCount val="3"/>
                <c:pt idx="0">
                  <c:v>0.34157795899882465</c:v>
                </c:pt>
                <c:pt idx="1">
                  <c:v>0.2336932097804981</c:v>
                </c:pt>
                <c:pt idx="2">
                  <c:v>0.42472883122067701</c:v>
                </c:pt>
              </c:numCache>
            </c:numRef>
          </c:val>
          <c:extLst>
            <c:ext xmlns:c16="http://schemas.microsoft.com/office/drawing/2014/chart" uri="{C3380CC4-5D6E-409C-BE32-E72D297353CC}">
              <c16:uniqueId val="{00000001-9598-4224-B161-A06091B6ABC1}"/>
            </c:ext>
          </c:extLst>
        </c:ser>
        <c:dLbls>
          <c:showLegendKey val="0"/>
          <c:showVal val="0"/>
          <c:showCatName val="0"/>
          <c:showSerName val="0"/>
          <c:showPercent val="0"/>
          <c:showBubbleSize val="0"/>
        </c:dLbls>
        <c:gapWidth val="219"/>
        <c:overlap val="-27"/>
        <c:axId val="902424847"/>
        <c:axId val="902425679"/>
      </c:barChart>
      <c:catAx>
        <c:axId val="902424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DM Sans" panose="020B0604020202020204" charset="0"/>
                <a:ea typeface="+mn-ea"/>
                <a:cs typeface="+mn-cs"/>
              </a:defRPr>
            </a:pPr>
            <a:endParaRPr lang="es-CL"/>
          </a:p>
        </c:txPr>
        <c:crossAx val="902425679"/>
        <c:crosses val="autoZero"/>
        <c:auto val="1"/>
        <c:lblAlgn val="ctr"/>
        <c:lblOffset val="100"/>
        <c:noMultiLvlLbl val="0"/>
      </c:catAx>
      <c:valAx>
        <c:axId val="902425679"/>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902424847"/>
        <c:crosses val="autoZero"/>
        <c:crossBetween val="between"/>
      </c:valAx>
      <c:spPr>
        <a:noFill/>
        <a:ln>
          <a:noFill/>
        </a:ln>
        <a:effectLst/>
      </c:spPr>
    </c:plotArea>
    <c:legend>
      <c:legendPos val="b"/>
      <c:layout>
        <c:manualLayout>
          <c:xMode val="edge"/>
          <c:yMode val="edge"/>
          <c:x val="1.9204349698535756E-2"/>
          <c:y val="0.85198456790123456"/>
          <c:w val="0.93424397071490095"/>
          <c:h val="0.11861728395061731"/>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DM Sans" panose="020B0604020202020204" charset="0"/>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18-34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Se debería</c:v>
                </c:pt>
                <c:pt idx="1">
                  <c:v>No se debería</c:v>
                </c:pt>
                <c:pt idx="2">
                  <c:v>Le da igual</c:v>
                </c:pt>
              </c:strCache>
            </c:strRef>
          </c:cat>
          <c:val>
            <c:numRef>
              <c:f>Hoja1!$B$2:$B$4</c:f>
              <c:numCache>
                <c:formatCode>###0%</c:formatCode>
                <c:ptCount val="3"/>
                <c:pt idx="0">
                  <c:v>0.65541660998479445</c:v>
                </c:pt>
                <c:pt idx="1">
                  <c:v>6.8040432380705604E-2</c:v>
                </c:pt>
                <c:pt idx="2">
                  <c:v>0.21633054559314108</c:v>
                </c:pt>
              </c:numCache>
            </c:numRef>
          </c:val>
          <c:extLst>
            <c:ext xmlns:c16="http://schemas.microsoft.com/office/drawing/2014/chart" uri="{C3380CC4-5D6E-409C-BE32-E72D297353CC}">
              <c16:uniqueId val="{00000000-E956-4DA0-850C-E2AF4FAB49F9}"/>
            </c:ext>
          </c:extLst>
        </c:ser>
        <c:ser>
          <c:idx val="1"/>
          <c:order val="1"/>
          <c:tx>
            <c:strRef>
              <c:f>Hoja1!$C$1</c:f>
              <c:strCache>
                <c:ptCount val="1"/>
                <c:pt idx="0">
                  <c:v>35-54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Se debería</c:v>
                </c:pt>
                <c:pt idx="1">
                  <c:v>No se debería</c:v>
                </c:pt>
                <c:pt idx="2">
                  <c:v>Le da igual</c:v>
                </c:pt>
              </c:strCache>
            </c:strRef>
          </c:cat>
          <c:val>
            <c:numRef>
              <c:f>Hoja1!$C$2:$C$4</c:f>
              <c:numCache>
                <c:formatCode>###0%</c:formatCode>
                <c:ptCount val="3"/>
                <c:pt idx="0">
                  <c:v>0.61755003398962482</c:v>
                </c:pt>
                <c:pt idx="1">
                  <c:v>0.1030303784709484</c:v>
                </c:pt>
                <c:pt idx="2">
                  <c:v>0.20403210699896221</c:v>
                </c:pt>
              </c:numCache>
            </c:numRef>
          </c:val>
          <c:extLst>
            <c:ext xmlns:c16="http://schemas.microsoft.com/office/drawing/2014/chart" uri="{C3380CC4-5D6E-409C-BE32-E72D297353CC}">
              <c16:uniqueId val="{00000001-E956-4DA0-850C-E2AF4FAB49F9}"/>
            </c:ext>
          </c:extLst>
        </c:ser>
        <c:ser>
          <c:idx val="2"/>
          <c:order val="2"/>
          <c:tx>
            <c:strRef>
              <c:f>Hoja1!$D$1</c:f>
              <c:strCache>
                <c:ptCount val="1"/>
                <c:pt idx="0">
                  <c:v>55+</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Se debería</c:v>
                </c:pt>
                <c:pt idx="1">
                  <c:v>No se debería</c:v>
                </c:pt>
                <c:pt idx="2">
                  <c:v>Le da igual</c:v>
                </c:pt>
              </c:strCache>
            </c:strRef>
          </c:cat>
          <c:val>
            <c:numRef>
              <c:f>Hoja1!$D$2:$D$4</c:f>
              <c:numCache>
                <c:formatCode>###0%</c:formatCode>
                <c:ptCount val="3"/>
                <c:pt idx="0">
                  <c:v>0.53865114678993209</c:v>
                </c:pt>
                <c:pt idx="1">
                  <c:v>0.12407768441589685</c:v>
                </c:pt>
                <c:pt idx="2">
                  <c:v>0.24492447693977532</c:v>
                </c:pt>
              </c:numCache>
            </c:numRef>
          </c:val>
          <c:extLst>
            <c:ext xmlns:c16="http://schemas.microsoft.com/office/drawing/2014/chart" uri="{C3380CC4-5D6E-409C-BE32-E72D297353CC}">
              <c16:uniqueId val="{00000002-E956-4DA0-850C-E2AF4FAB49F9}"/>
            </c:ext>
          </c:extLst>
        </c:ser>
        <c:dLbls>
          <c:showLegendKey val="0"/>
          <c:showVal val="0"/>
          <c:showCatName val="0"/>
          <c:showSerName val="0"/>
          <c:showPercent val="0"/>
          <c:showBubbleSize val="0"/>
        </c:dLbls>
        <c:gapWidth val="219"/>
        <c:overlap val="-27"/>
        <c:axId val="872495631"/>
        <c:axId val="872474415"/>
      </c:barChart>
      <c:catAx>
        <c:axId val="872495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872474415"/>
        <c:crosses val="autoZero"/>
        <c:auto val="1"/>
        <c:lblAlgn val="ctr"/>
        <c:lblOffset val="100"/>
        <c:noMultiLvlLbl val="0"/>
      </c:catAx>
      <c:valAx>
        <c:axId val="87247441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72495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Bajo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Se debería</c:v>
                </c:pt>
                <c:pt idx="1">
                  <c:v>No se debería</c:v>
                </c:pt>
                <c:pt idx="2">
                  <c:v>Le da igual</c:v>
                </c:pt>
              </c:strCache>
            </c:strRef>
          </c:cat>
          <c:val>
            <c:numRef>
              <c:f>Hoja1!$B$2:$B$4</c:f>
              <c:numCache>
                <c:formatCode>###0%</c:formatCode>
                <c:ptCount val="3"/>
                <c:pt idx="0">
                  <c:v>0.57975024140750031</c:v>
                </c:pt>
                <c:pt idx="1">
                  <c:v>0.11710097436908429</c:v>
                </c:pt>
                <c:pt idx="2">
                  <c:v>0.20864337459019741</c:v>
                </c:pt>
              </c:numCache>
            </c:numRef>
          </c:val>
          <c:extLst>
            <c:ext xmlns:c16="http://schemas.microsoft.com/office/drawing/2014/chart" uri="{C3380CC4-5D6E-409C-BE32-E72D297353CC}">
              <c16:uniqueId val="{00000000-42BE-4B93-9188-A82CFFB971F7}"/>
            </c:ext>
          </c:extLst>
        </c:ser>
        <c:ser>
          <c:idx val="1"/>
          <c:order val="1"/>
          <c:tx>
            <c:strRef>
              <c:f>Hoja1!$C$1</c:f>
              <c:strCache>
                <c:ptCount val="1"/>
                <c:pt idx="0">
                  <c:v>Medio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Se debería</c:v>
                </c:pt>
                <c:pt idx="1">
                  <c:v>No se debería</c:v>
                </c:pt>
                <c:pt idx="2">
                  <c:v>Le da igual</c:v>
                </c:pt>
              </c:strCache>
            </c:strRef>
          </c:cat>
          <c:val>
            <c:numRef>
              <c:f>Hoja1!$C$2:$C$4</c:f>
              <c:numCache>
                <c:formatCode>###0%</c:formatCode>
                <c:ptCount val="3"/>
                <c:pt idx="0">
                  <c:v>0.66475379728000461</c:v>
                </c:pt>
                <c:pt idx="1">
                  <c:v>8.102536090362765E-2</c:v>
                </c:pt>
                <c:pt idx="2">
                  <c:v>0.20010802977935757</c:v>
                </c:pt>
              </c:numCache>
            </c:numRef>
          </c:val>
          <c:extLst>
            <c:ext xmlns:c16="http://schemas.microsoft.com/office/drawing/2014/chart" uri="{C3380CC4-5D6E-409C-BE32-E72D297353CC}">
              <c16:uniqueId val="{00000001-42BE-4B93-9188-A82CFFB971F7}"/>
            </c:ext>
          </c:extLst>
        </c:ser>
        <c:ser>
          <c:idx val="2"/>
          <c:order val="2"/>
          <c:tx>
            <c:strRef>
              <c:f>Hoja1!$D$1</c:f>
              <c:strCache>
                <c:ptCount val="1"/>
                <c:pt idx="0">
                  <c:v>Alto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Se debería</c:v>
                </c:pt>
                <c:pt idx="1">
                  <c:v>No se debería</c:v>
                </c:pt>
                <c:pt idx="2">
                  <c:v>Le da igual</c:v>
                </c:pt>
              </c:strCache>
            </c:strRef>
          </c:cat>
          <c:val>
            <c:numRef>
              <c:f>Hoja1!$D$2:$D$4</c:f>
              <c:numCache>
                <c:formatCode>###0%</c:formatCode>
                <c:ptCount val="3"/>
                <c:pt idx="0">
                  <c:v>0.69245894366678895</c:v>
                </c:pt>
                <c:pt idx="1">
                  <c:v>6.5861296449885268E-2</c:v>
                </c:pt>
                <c:pt idx="2">
                  <c:v>0.21664955461629062</c:v>
                </c:pt>
              </c:numCache>
            </c:numRef>
          </c:val>
          <c:extLst>
            <c:ext xmlns:c16="http://schemas.microsoft.com/office/drawing/2014/chart" uri="{C3380CC4-5D6E-409C-BE32-E72D297353CC}">
              <c16:uniqueId val="{00000002-42BE-4B93-9188-A82CFFB971F7}"/>
            </c:ext>
          </c:extLst>
        </c:ser>
        <c:dLbls>
          <c:showLegendKey val="0"/>
          <c:showVal val="0"/>
          <c:showCatName val="0"/>
          <c:showSerName val="0"/>
          <c:showPercent val="0"/>
          <c:showBubbleSize val="0"/>
        </c:dLbls>
        <c:gapWidth val="219"/>
        <c:overlap val="-27"/>
        <c:axId val="872495631"/>
        <c:axId val="872474415"/>
      </c:barChart>
      <c:catAx>
        <c:axId val="872495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872474415"/>
        <c:crosses val="autoZero"/>
        <c:auto val="1"/>
        <c:lblAlgn val="ctr"/>
        <c:lblOffset val="100"/>
        <c:noMultiLvlLbl val="0"/>
      </c:catAx>
      <c:valAx>
        <c:axId val="87247441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72495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18 - 34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Nada o poco importante</c:v>
                </c:pt>
                <c:pt idx="1">
                  <c:v>Algo importante</c:v>
                </c:pt>
                <c:pt idx="2">
                  <c:v>Bastante o muy importante</c:v>
                </c:pt>
              </c:strCache>
            </c:strRef>
          </c:cat>
          <c:val>
            <c:numRef>
              <c:f>Hoja1!$B$2:$B$4</c:f>
              <c:numCache>
                <c:formatCode>###0%</c:formatCode>
                <c:ptCount val="3"/>
                <c:pt idx="0">
                  <c:v>0.19678861145895804</c:v>
                </c:pt>
                <c:pt idx="1">
                  <c:v>0.27568448502161169</c:v>
                </c:pt>
                <c:pt idx="2">
                  <c:v>0.5275269035194301</c:v>
                </c:pt>
              </c:numCache>
            </c:numRef>
          </c:val>
          <c:extLst>
            <c:ext xmlns:c16="http://schemas.microsoft.com/office/drawing/2014/chart" uri="{C3380CC4-5D6E-409C-BE32-E72D297353CC}">
              <c16:uniqueId val="{00000000-658D-4E4C-BFB1-80F4042DF7A2}"/>
            </c:ext>
          </c:extLst>
        </c:ser>
        <c:ser>
          <c:idx val="1"/>
          <c:order val="1"/>
          <c:tx>
            <c:strRef>
              <c:f>Hoja1!$C$1</c:f>
              <c:strCache>
                <c:ptCount val="1"/>
                <c:pt idx="0">
                  <c:v>35 - 54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Nada o poco importante</c:v>
                </c:pt>
                <c:pt idx="1">
                  <c:v>Algo importante</c:v>
                </c:pt>
                <c:pt idx="2">
                  <c:v>Bastante o muy importante</c:v>
                </c:pt>
              </c:strCache>
            </c:strRef>
          </c:cat>
          <c:val>
            <c:numRef>
              <c:f>Hoja1!$C$2:$C$4</c:f>
              <c:numCache>
                <c:formatCode>###0%</c:formatCode>
                <c:ptCount val="3"/>
                <c:pt idx="0">
                  <c:v>0.21634943131274031</c:v>
                </c:pt>
                <c:pt idx="1">
                  <c:v>0.22799966016557352</c:v>
                </c:pt>
                <c:pt idx="2">
                  <c:v>0.55565090852168586</c:v>
                </c:pt>
              </c:numCache>
            </c:numRef>
          </c:val>
          <c:extLst>
            <c:ext xmlns:c16="http://schemas.microsoft.com/office/drawing/2014/chart" uri="{C3380CC4-5D6E-409C-BE32-E72D297353CC}">
              <c16:uniqueId val="{00000001-658D-4E4C-BFB1-80F4042DF7A2}"/>
            </c:ext>
          </c:extLst>
        </c:ser>
        <c:ser>
          <c:idx val="2"/>
          <c:order val="2"/>
          <c:tx>
            <c:strRef>
              <c:f>Hoja1!$D$1</c:f>
              <c:strCache>
                <c:ptCount val="1"/>
                <c:pt idx="0">
                  <c:v>55+</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Nada o poco importante</c:v>
                </c:pt>
                <c:pt idx="1">
                  <c:v>Algo importante</c:v>
                </c:pt>
                <c:pt idx="2">
                  <c:v>Bastante o muy importante</c:v>
                </c:pt>
              </c:strCache>
            </c:strRef>
          </c:cat>
          <c:val>
            <c:numRef>
              <c:f>Hoja1!$D$2:$D$4</c:f>
              <c:numCache>
                <c:formatCode>###0%</c:formatCode>
                <c:ptCount val="3"/>
                <c:pt idx="0">
                  <c:v>0.33962765738949946</c:v>
                </c:pt>
                <c:pt idx="1">
                  <c:v>0.18151510801015935</c:v>
                </c:pt>
                <c:pt idx="2">
                  <c:v>0.47885723460034074</c:v>
                </c:pt>
              </c:numCache>
            </c:numRef>
          </c:val>
          <c:extLst>
            <c:ext xmlns:c16="http://schemas.microsoft.com/office/drawing/2014/chart" uri="{C3380CC4-5D6E-409C-BE32-E72D297353CC}">
              <c16:uniqueId val="{00000002-658D-4E4C-BFB1-80F4042DF7A2}"/>
            </c:ext>
          </c:extLst>
        </c:ser>
        <c:dLbls>
          <c:showLegendKey val="0"/>
          <c:showVal val="0"/>
          <c:showCatName val="0"/>
          <c:showSerName val="0"/>
          <c:showPercent val="0"/>
          <c:showBubbleSize val="0"/>
        </c:dLbls>
        <c:gapWidth val="219"/>
        <c:overlap val="-27"/>
        <c:axId val="1057887919"/>
        <c:axId val="1057895407"/>
      </c:barChart>
      <c:catAx>
        <c:axId val="10578879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1057895407"/>
        <c:crosses val="autoZero"/>
        <c:auto val="1"/>
        <c:lblAlgn val="ctr"/>
        <c:lblOffset val="100"/>
        <c:noMultiLvlLbl val="0"/>
      </c:catAx>
      <c:valAx>
        <c:axId val="1057895407"/>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105788791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Izquierda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Nada o poco importante</c:v>
                </c:pt>
                <c:pt idx="1">
                  <c:v>Algo importante</c:v>
                </c:pt>
                <c:pt idx="2">
                  <c:v>Bastante o muy importante</c:v>
                </c:pt>
              </c:strCache>
            </c:strRef>
          </c:cat>
          <c:val>
            <c:numRef>
              <c:f>Hoja1!$B$2:$B$4</c:f>
              <c:numCache>
                <c:formatCode>###0%</c:formatCode>
                <c:ptCount val="3"/>
                <c:pt idx="0">
                  <c:v>0.15400574666997527</c:v>
                </c:pt>
                <c:pt idx="1">
                  <c:v>0.2105367003999338</c:v>
                </c:pt>
                <c:pt idx="2">
                  <c:v>0.63545755293009099</c:v>
                </c:pt>
              </c:numCache>
            </c:numRef>
          </c:val>
          <c:extLst>
            <c:ext xmlns:c16="http://schemas.microsoft.com/office/drawing/2014/chart" uri="{C3380CC4-5D6E-409C-BE32-E72D297353CC}">
              <c16:uniqueId val="{00000000-55B4-47D1-8F26-86B06C3FFF38}"/>
            </c:ext>
          </c:extLst>
        </c:ser>
        <c:ser>
          <c:idx val="1"/>
          <c:order val="1"/>
          <c:tx>
            <c:strRef>
              <c:f>Hoja1!$C$1</c:f>
              <c:strCache>
                <c:ptCount val="1"/>
                <c:pt idx="0">
                  <c:v>Centro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Nada o poco importante</c:v>
                </c:pt>
                <c:pt idx="1">
                  <c:v>Algo importante</c:v>
                </c:pt>
                <c:pt idx="2">
                  <c:v>Bastante o muy importante</c:v>
                </c:pt>
              </c:strCache>
            </c:strRef>
          </c:cat>
          <c:val>
            <c:numRef>
              <c:f>Hoja1!$C$2:$C$4</c:f>
              <c:numCache>
                <c:formatCode>###0%</c:formatCode>
                <c:ptCount val="3"/>
                <c:pt idx="0">
                  <c:v>0.26769438911488097</c:v>
                </c:pt>
                <c:pt idx="1">
                  <c:v>0.26214958392517546</c:v>
                </c:pt>
                <c:pt idx="2">
                  <c:v>0.47015602695994174</c:v>
                </c:pt>
              </c:numCache>
            </c:numRef>
          </c:val>
          <c:extLst>
            <c:ext xmlns:c16="http://schemas.microsoft.com/office/drawing/2014/chart" uri="{C3380CC4-5D6E-409C-BE32-E72D297353CC}">
              <c16:uniqueId val="{00000001-55B4-47D1-8F26-86B06C3FFF38}"/>
            </c:ext>
          </c:extLst>
        </c:ser>
        <c:ser>
          <c:idx val="2"/>
          <c:order val="2"/>
          <c:tx>
            <c:strRef>
              <c:f>Hoja1!$D$1</c:f>
              <c:strCache>
                <c:ptCount val="1"/>
                <c:pt idx="0">
                  <c:v>Derecha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Nada o poco importante</c:v>
                </c:pt>
                <c:pt idx="1">
                  <c:v>Algo importante</c:v>
                </c:pt>
                <c:pt idx="2">
                  <c:v>Bastante o muy importante</c:v>
                </c:pt>
              </c:strCache>
            </c:strRef>
          </c:cat>
          <c:val>
            <c:numRef>
              <c:f>Hoja1!$D$2:$D$4</c:f>
              <c:numCache>
                <c:formatCode>###0%</c:formatCode>
                <c:ptCount val="3"/>
                <c:pt idx="0">
                  <c:v>0.31120905938896554</c:v>
                </c:pt>
                <c:pt idx="1">
                  <c:v>0.19418076902256903</c:v>
                </c:pt>
                <c:pt idx="2">
                  <c:v>0.49461017158846565</c:v>
                </c:pt>
              </c:numCache>
            </c:numRef>
          </c:val>
          <c:extLst>
            <c:ext xmlns:c16="http://schemas.microsoft.com/office/drawing/2014/chart" uri="{C3380CC4-5D6E-409C-BE32-E72D297353CC}">
              <c16:uniqueId val="{00000002-55B4-47D1-8F26-86B06C3FFF38}"/>
            </c:ext>
          </c:extLst>
        </c:ser>
        <c:ser>
          <c:idx val="3"/>
          <c:order val="3"/>
          <c:tx>
            <c:strRef>
              <c:f>Hoja1!$E$1</c:f>
              <c:strCache>
                <c:ptCount val="1"/>
                <c:pt idx="0">
                  <c:v>Ninguna</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Nada o poco importante</c:v>
                </c:pt>
                <c:pt idx="1">
                  <c:v>Algo importante</c:v>
                </c:pt>
                <c:pt idx="2">
                  <c:v>Bastante o muy importante</c:v>
                </c:pt>
              </c:strCache>
            </c:strRef>
          </c:cat>
          <c:val>
            <c:numRef>
              <c:f>Hoja1!$E$2:$E$4</c:f>
              <c:numCache>
                <c:formatCode>###0%</c:formatCode>
                <c:ptCount val="3"/>
                <c:pt idx="0">
                  <c:v>0.25720626143043118</c:v>
                </c:pt>
                <c:pt idx="1">
                  <c:v>0.21049843107176591</c:v>
                </c:pt>
                <c:pt idx="2">
                  <c:v>0.53229530749780274</c:v>
                </c:pt>
              </c:numCache>
            </c:numRef>
          </c:val>
          <c:extLst>
            <c:ext xmlns:c16="http://schemas.microsoft.com/office/drawing/2014/chart" uri="{C3380CC4-5D6E-409C-BE32-E72D297353CC}">
              <c16:uniqueId val="{00000003-55B4-47D1-8F26-86B06C3FFF38}"/>
            </c:ext>
          </c:extLst>
        </c:ser>
        <c:dLbls>
          <c:showLegendKey val="0"/>
          <c:showVal val="0"/>
          <c:showCatName val="0"/>
          <c:showSerName val="0"/>
          <c:showPercent val="0"/>
          <c:showBubbleSize val="0"/>
        </c:dLbls>
        <c:gapWidth val="219"/>
        <c:overlap val="-27"/>
        <c:axId val="1057887919"/>
        <c:axId val="1057895407"/>
      </c:barChart>
      <c:catAx>
        <c:axId val="10578879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1057895407"/>
        <c:crosses val="autoZero"/>
        <c:auto val="1"/>
        <c:lblAlgn val="ctr"/>
        <c:lblOffset val="100"/>
        <c:noMultiLvlLbl val="0"/>
      </c:catAx>
      <c:valAx>
        <c:axId val="1057895407"/>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105788791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Hoja1!$B$1</c:f>
              <c:strCache>
                <c:ptCount val="1"/>
                <c:pt idx="0">
                  <c:v>Individuos</c:v>
                </c:pt>
              </c:strCache>
            </c:strRef>
          </c:tx>
          <c:spPr>
            <a:ln w="28575" cap="rnd">
              <a:solidFill>
                <a:srgbClr val="80388B"/>
              </a:solidFill>
              <a:round/>
            </a:ln>
            <a:effectLst/>
          </c:spPr>
          <c:marker>
            <c:symbol val="none"/>
          </c:marker>
          <c:dLbls>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Hoja1!$A$2:$A$27</c:f>
              <c:numCache>
                <c:formatCode>General</c:formatCode>
                <c:ptCount val="26"/>
                <c:pt idx="0">
                  <c:v>25</c:v>
                </c:pt>
                <c:pt idx="1">
                  <c:v>26</c:v>
                </c:pt>
                <c:pt idx="2">
                  <c:v>27</c:v>
                </c:pt>
                <c:pt idx="3">
                  <c:v>28</c:v>
                </c:pt>
                <c:pt idx="4">
                  <c:v>29</c:v>
                </c:pt>
                <c:pt idx="5">
                  <c:v>30</c:v>
                </c:pt>
                <c:pt idx="6">
                  <c:v>1</c:v>
                </c:pt>
                <c:pt idx="7">
                  <c:v>2</c:v>
                </c:pt>
                <c:pt idx="8">
                  <c:v>3</c:v>
                </c:pt>
                <c:pt idx="9">
                  <c:v>4</c:v>
                </c:pt>
                <c:pt idx="10">
                  <c:v>5</c:v>
                </c:pt>
                <c:pt idx="11">
                  <c:v>6</c:v>
                </c:pt>
                <c:pt idx="12">
                  <c:v>7</c:v>
                </c:pt>
                <c:pt idx="13">
                  <c:v>8</c:v>
                </c:pt>
                <c:pt idx="14">
                  <c:v>9</c:v>
                </c:pt>
                <c:pt idx="15">
                  <c:v>10</c:v>
                </c:pt>
                <c:pt idx="16">
                  <c:v>11</c:v>
                </c:pt>
                <c:pt idx="17">
                  <c:v>12</c:v>
                </c:pt>
                <c:pt idx="18">
                  <c:v>13</c:v>
                </c:pt>
                <c:pt idx="19">
                  <c:v>14</c:v>
                </c:pt>
                <c:pt idx="20">
                  <c:v>15</c:v>
                </c:pt>
                <c:pt idx="21">
                  <c:v>16</c:v>
                </c:pt>
                <c:pt idx="22">
                  <c:v>17</c:v>
                </c:pt>
                <c:pt idx="23">
                  <c:v>18</c:v>
                </c:pt>
                <c:pt idx="24">
                  <c:v>19</c:v>
                </c:pt>
                <c:pt idx="25">
                  <c:v>20</c:v>
                </c:pt>
              </c:numCache>
            </c:numRef>
          </c:cat>
          <c:val>
            <c:numRef>
              <c:f>Hoja1!$B$2:$B$27</c:f>
              <c:numCache>
                <c:formatCode>#,##0.0</c:formatCode>
                <c:ptCount val="26"/>
                <c:pt idx="0">
                  <c:v>82.7</c:v>
                </c:pt>
                <c:pt idx="1">
                  <c:v>77.2</c:v>
                </c:pt>
                <c:pt idx="2">
                  <c:v>78.2</c:v>
                </c:pt>
                <c:pt idx="3">
                  <c:v>75.3</c:v>
                </c:pt>
                <c:pt idx="4">
                  <c:v>79.099999999999994</c:v>
                </c:pt>
                <c:pt idx="5">
                  <c:v>74.7</c:v>
                </c:pt>
                <c:pt idx="6">
                  <c:v>73.2</c:v>
                </c:pt>
                <c:pt idx="7">
                  <c:v>69.599999999999994</c:v>
                </c:pt>
                <c:pt idx="8">
                  <c:v>74.5</c:v>
                </c:pt>
                <c:pt idx="9">
                  <c:v>73.2</c:v>
                </c:pt>
                <c:pt idx="10">
                  <c:v>76.5</c:v>
                </c:pt>
                <c:pt idx="11">
                  <c:v>74.400000000000006</c:v>
                </c:pt>
                <c:pt idx="12">
                  <c:v>79.5</c:v>
                </c:pt>
                <c:pt idx="13">
                  <c:v>77.3</c:v>
                </c:pt>
                <c:pt idx="14">
                  <c:v>77.099999999999994</c:v>
                </c:pt>
                <c:pt idx="15">
                  <c:v>81.8</c:v>
                </c:pt>
                <c:pt idx="16">
                  <c:v>76.5</c:v>
                </c:pt>
                <c:pt idx="17">
                  <c:v>72.8</c:v>
                </c:pt>
                <c:pt idx="18">
                  <c:v>73</c:v>
                </c:pt>
                <c:pt idx="19">
                  <c:v>70.099999999999994</c:v>
                </c:pt>
                <c:pt idx="20">
                  <c:v>77.2</c:v>
                </c:pt>
                <c:pt idx="21">
                  <c:v>75.599999999999994</c:v>
                </c:pt>
                <c:pt idx="22">
                  <c:v>74.900000000000006</c:v>
                </c:pt>
                <c:pt idx="23">
                  <c:v>74.8</c:v>
                </c:pt>
                <c:pt idx="24" formatCode="General">
                  <c:v>81</c:v>
                </c:pt>
                <c:pt idx="25" formatCode="General">
                  <c:v>76.3</c:v>
                </c:pt>
              </c:numCache>
            </c:numRef>
          </c:val>
          <c:smooth val="0"/>
          <c:extLst>
            <c:ext xmlns:c16="http://schemas.microsoft.com/office/drawing/2014/chart" uri="{C3380CC4-5D6E-409C-BE32-E72D297353CC}">
              <c16:uniqueId val="{00000000-E8A8-4CDD-8017-60454ACD5AF3}"/>
            </c:ext>
          </c:extLst>
        </c:ser>
        <c:dLbls>
          <c:showLegendKey val="0"/>
          <c:showVal val="0"/>
          <c:showCatName val="0"/>
          <c:showSerName val="0"/>
          <c:showPercent val="0"/>
          <c:showBubbleSize val="0"/>
        </c:dLbls>
        <c:smooth val="0"/>
        <c:axId val="2080453215"/>
        <c:axId val="2080450719"/>
      </c:lineChart>
      <c:catAx>
        <c:axId val="2080453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2080450719"/>
        <c:crosses val="autoZero"/>
        <c:auto val="1"/>
        <c:lblAlgn val="ctr"/>
        <c:lblOffset val="100"/>
        <c:noMultiLvlLbl val="0"/>
      </c:catAx>
      <c:valAx>
        <c:axId val="2080450719"/>
        <c:scaling>
          <c:orientation val="minMax"/>
          <c:max val="100"/>
          <c:min val="60"/>
        </c:scaling>
        <c:delete val="1"/>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crossAx val="20804532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Hoja1!$B$1</c:f>
              <c:strCache>
                <c:ptCount val="1"/>
                <c:pt idx="0">
                  <c:v>Individuos</c:v>
                </c:pt>
              </c:strCache>
            </c:strRef>
          </c:tx>
          <c:spPr>
            <a:ln w="28575" cap="rnd">
              <a:solidFill>
                <a:srgbClr val="E56606"/>
              </a:solidFill>
              <a:round/>
            </a:ln>
            <a:effectLst/>
          </c:spPr>
          <c:marker>
            <c:symbol val="none"/>
          </c:marker>
          <c:dLbls>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Hoja1!$A$2:$A$27</c:f>
              <c:numCache>
                <c:formatCode>General</c:formatCode>
                <c:ptCount val="26"/>
                <c:pt idx="0">
                  <c:v>25</c:v>
                </c:pt>
                <c:pt idx="1">
                  <c:v>26</c:v>
                </c:pt>
                <c:pt idx="2">
                  <c:v>27</c:v>
                </c:pt>
                <c:pt idx="3">
                  <c:v>28</c:v>
                </c:pt>
                <c:pt idx="4">
                  <c:v>29</c:v>
                </c:pt>
                <c:pt idx="5">
                  <c:v>30</c:v>
                </c:pt>
                <c:pt idx="6">
                  <c:v>1</c:v>
                </c:pt>
                <c:pt idx="7">
                  <c:v>2</c:v>
                </c:pt>
                <c:pt idx="8">
                  <c:v>3</c:v>
                </c:pt>
                <c:pt idx="9">
                  <c:v>4</c:v>
                </c:pt>
                <c:pt idx="10">
                  <c:v>5</c:v>
                </c:pt>
                <c:pt idx="11">
                  <c:v>6</c:v>
                </c:pt>
                <c:pt idx="12">
                  <c:v>7</c:v>
                </c:pt>
                <c:pt idx="13">
                  <c:v>8</c:v>
                </c:pt>
                <c:pt idx="14">
                  <c:v>9</c:v>
                </c:pt>
                <c:pt idx="15">
                  <c:v>10</c:v>
                </c:pt>
                <c:pt idx="16">
                  <c:v>11</c:v>
                </c:pt>
                <c:pt idx="17">
                  <c:v>12</c:v>
                </c:pt>
                <c:pt idx="18">
                  <c:v>13</c:v>
                </c:pt>
                <c:pt idx="19">
                  <c:v>14</c:v>
                </c:pt>
                <c:pt idx="20">
                  <c:v>15</c:v>
                </c:pt>
                <c:pt idx="21">
                  <c:v>16</c:v>
                </c:pt>
                <c:pt idx="22">
                  <c:v>17</c:v>
                </c:pt>
                <c:pt idx="23">
                  <c:v>18</c:v>
                </c:pt>
                <c:pt idx="24">
                  <c:v>19</c:v>
                </c:pt>
                <c:pt idx="25">
                  <c:v>20</c:v>
                </c:pt>
              </c:numCache>
            </c:numRef>
          </c:cat>
          <c:val>
            <c:numRef>
              <c:f>Hoja1!$B$2:$B$27</c:f>
              <c:numCache>
                <c:formatCode>#,##0.0</c:formatCode>
                <c:ptCount val="26"/>
                <c:pt idx="0">
                  <c:v>81.900000000000006</c:v>
                </c:pt>
                <c:pt idx="1">
                  <c:v>80.7</c:v>
                </c:pt>
                <c:pt idx="2">
                  <c:v>80.5</c:v>
                </c:pt>
                <c:pt idx="3">
                  <c:v>76.7</c:v>
                </c:pt>
                <c:pt idx="4">
                  <c:v>77.900000000000006</c:v>
                </c:pt>
                <c:pt idx="5">
                  <c:v>73.8</c:v>
                </c:pt>
                <c:pt idx="6">
                  <c:v>74.599999999999994</c:v>
                </c:pt>
                <c:pt idx="7">
                  <c:v>72.7</c:v>
                </c:pt>
                <c:pt idx="8">
                  <c:v>72</c:v>
                </c:pt>
                <c:pt idx="9">
                  <c:v>77.5</c:v>
                </c:pt>
                <c:pt idx="10">
                  <c:v>73.599999999999994</c:v>
                </c:pt>
                <c:pt idx="11">
                  <c:v>70</c:v>
                </c:pt>
                <c:pt idx="12">
                  <c:v>73.099999999999994</c:v>
                </c:pt>
                <c:pt idx="13">
                  <c:v>76</c:v>
                </c:pt>
                <c:pt idx="14">
                  <c:v>74.7</c:v>
                </c:pt>
                <c:pt idx="15">
                  <c:v>75.099999999999994</c:v>
                </c:pt>
                <c:pt idx="16">
                  <c:v>71.2</c:v>
                </c:pt>
                <c:pt idx="17">
                  <c:v>73.8</c:v>
                </c:pt>
                <c:pt idx="18">
                  <c:v>74.099999999999994</c:v>
                </c:pt>
                <c:pt idx="19">
                  <c:v>75.5</c:v>
                </c:pt>
                <c:pt idx="20">
                  <c:v>75.900000000000006</c:v>
                </c:pt>
                <c:pt idx="21">
                  <c:v>76.599999999999994</c:v>
                </c:pt>
                <c:pt idx="22">
                  <c:v>69.400000000000006</c:v>
                </c:pt>
                <c:pt idx="23">
                  <c:v>72.3</c:v>
                </c:pt>
                <c:pt idx="24" formatCode="General">
                  <c:v>74</c:v>
                </c:pt>
                <c:pt idx="25" formatCode="General">
                  <c:v>73.599999999999994</c:v>
                </c:pt>
              </c:numCache>
            </c:numRef>
          </c:val>
          <c:smooth val="0"/>
          <c:extLst>
            <c:ext xmlns:c16="http://schemas.microsoft.com/office/drawing/2014/chart" uri="{C3380CC4-5D6E-409C-BE32-E72D297353CC}">
              <c16:uniqueId val="{00000000-FD22-49FC-97E6-E206C61E1CD9}"/>
            </c:ext>
          </c:extLst>
        </c:ser>
        <c:dLbls>
          <c:showLegendKey val="0"/>
          <c:showVal val="0"/>
          <c:showCatName val="0"/>
          <c:showSerName val="0"/>
          <c:showPercent val="0"/>
          <c:showBubbleSize val="0"/>
        </c:dLbls>
        <c:smooth val="0"/>
        <c:axId val="2080453215"/>
        <c:axId val="2080450719"/>
      </c:lineChart>
      <c:catAx>
        <c:axId val="2080453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2080450719"/>
        <c:crosses val="autoZero"/>
        <c:auto val="1"/>
        <c:lblAlgn val="ctr"/>
        <c:lblOffset val="100"/>
        <c:noMultiLvlLbl val="0"/>
      </c:catAx>
      <c:valAx>
        <c:axId val="2080450719"/>
        <c:scaling>
          <c:orientation val="minMax"/>
          <c:max val="100"/>
          <c:min val="60"/>
        </c:scaling>
        <c:delete val="1"/>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crossAx val="20804532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Bajo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No, nunca</c:v>
                </c:pt>
                <c:pt idx="1">
                  <c:v>Sí, a veces</c:v>
                </c:pt>
                <c:pt idx="2">
                  <c:v>Sí, frecuentemente</c:v>
                </c:pt>
              </c:strCache>
            </c:strRef>
          </c:cat>
          <c:val>
            <c:numRef>
              <c:f>Hoja1!$B$2:$B$4</c:f>
              <c:numCache>
                <c:formatCode>###0%</c:formatCode>
                <c:ptCount val="3"/>
                <c:pt idx="0">
                  <c:v>0.21158212387246791</c:v>
                </c:pt>
                <c:pt idx="1">
                  <c:v>0.47726886051148221</c:v>
                </c:pt>
                <c:pt idx="2">
                  <c:v>0.31114901561605007</c:v>
                </c:pt>
              </c:numCache>
            </c:numRef>
          </c:val>
          <c:extLst>
            <c:ext xmlns:c16="http://schemas.microsoft.com/office/drawing/2014/chart" uri="{C3380CC4-5D6E-409C-BE32-E72D297353CC}">
              <c16:uniqueId val="{00000000-3EAB-44F4-97EF-EDF5A5D7FE56}"/>
            </c:ext>
          </c:extLst>
        </c:ser>
        <c:ser>
          <c:idx val="1"/>
          <c:order val="1"/>
          <c:tx>
            <c:strRef>
              <c:f>Hoja1!$C$1</c:f>
              <c:strCache>
                <c:ptCount val="1"/>
                <c:pt idx="0">
                  <c:v>Medio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No, nunca</c:v>
                </c:pt>
                <c:pt idx="1">
                  <c:v>Sí, a veces</c:v>
                </c:pt>
                <c:pt idx="2">
                  <c:v>Sí, frecuentemente</c:v>
                </c:pt>
              </c:strCache>
            </c:strRef>
          </c:cat>
          <c:val>
            <c:numRef>
              <c:f>Hoja1!$C$2:$C$4</c:f>
              <c:numCache>
                <c:formatCode>###0%</c:formatCode>
                <c:ptCount val="3"/>
                <c:pt idx="0">
                  <c:v>0.23642292033524065</c:v>
                </c:pt>
                <c:pt idx="1">
                  <c:v>0.52458119330235642</c:v>
                </c:pt>
                <c:pt idx="2">
                  <c:v>0.2367411864614514</c:v>
                </c:pt>
              </c:numCache>
            </c:numRef>
          </c:val>
          <c:extLst>
            <c:ext xmlns:c16="http://schemas.microsoft.com/office/drawing/2014/chart" uri="{C3380CC4-5D6E-409C-BE32-E72D297353CC}">
              <c16:uniqueId val="{00000001-3EAB-44F4-97EF-EDF5A5D7FE56}"/>
            </c:ext>
          </c:extLst>
        </c:ser>
        <c:ser>
          <c:idx val="2"/>
          <c:order val="2"/>
          <c:tx>
            <c:strRef>
              <c:f>Hoja1!$D$1</c:f>
              <c:strCache>
                <c:ptCount val="1"/>
                <c:pt idx="0">
                  <c:v>Alto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No, nunca</c:v>
                </c:pt>
                <c:pt idx="1">
                  <c:v>Sí, a veces</c:v>
                </c:pt>
                <c:pt idx="2">
                  <c:v>Sí, frecuentemente</c:v>
                </c:pt>
              </c:strCache>
            </c:strRef>
          </c:cat>
          <c:val>
            <c:numRef>
              <c:f>Hoja1!$D$2:$D$4</c:f>
              <c:numCache>
                <c:formatCode>###0%</c:formatCode>
                <c:ptCount val="3"/>
                <c:pt idx="0">
                  <c:v>0.25997364392483618</c:v>
                </c:pt>
                <c:pt idx="1">
                  <c:v>0.54037720969570291</c:v>
                </c:pt>
                <c:pt idx="2">
                  <c:v>0.19964914637946068</c:v>
                </c:pt>
              </c:numCache>
            </c:numRef>
          </c:val>
          <c:extLst>
            <c:ext xmlns:c16="http://schemas.microsoft.com/office/drawing/2014/chart" uri="{C3380CC4-5D6E-409C-BE32-E72D297353CC}">
              <c16:uniqueId val="{00000002-3EAB-44F4-97EF-EDF5A5D7FE56}"/>
            </c:ext>
          </c:extLst>
        </c:ser>
        <c:dLbls>
          <c:showLegendKey val="0"/>
          <c:showVal val="0"/>
          <c:showCatName val="0"/>
          <c:showSerName val="0"/>
          <c:showPercent val="0"/>
          <c:showBubbleSize val="0"/>
        </c:dLbls>
        <c:gapWidth val="219"/>
        <c:overlap val="-27"/>
        <c:axId val="872495631"/>
        <c:axId val="872474415"/>
      </c:barChart>
      <c:catAx>
        <c:axId val="872495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872474415"/>
        <c:crosses val="autoZero"/>
        <c:auto val="1"/>
        <c:lblAlgn val="ctr"/>
        <c:lblOffset val="100"/>
        <c:noMultiLvlLbl val="0"/>
      </c:catAx>
      <c:valAx>
        <c:axId val="87247441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72495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Hoja1!$B$1</c:f>
              <c:strCache>
                <c:ptCount val="1"/>
                <c:pt idx="0">
                  <c:v>Individuos</c:v>
                </c:pt>
              </c:strCache>
            </c:strRef>
          </c:tx>
          <c:spPr>
            <a:ln w="28575" cap="rnd">
              <a:solidFill>
                <a:srgbClr val="E56606"/>
              </a:solidFill>
              <a:round/>
            </a:ln>
            <a:effectLst/>
          </c:spPr>
          <c:marker>
            <c:symbol val="none"/>
          </c:marker>
          <c:dLbls>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Hoja1!$A$2:$A$27</c:f>
              <c:numCache>
                <c:formatCode>General</c:formatCode>
                <c:ptCount val="26"/>
                <c:pt idx="0">
                  <c:v>25</c:v>
                </c:pt>
                <c:pt idx="1">
                  <c:v>26</c:v>
                </c:pt>
                <c:pt idx="2">
                  <c:v>27</c:v>
                </c:pt>
                <c:pt idx="3">
                  <c:v>28</c:v>
                </c:pt>
                <c:pt idx="4">
                  <c:v>29</c:v>
                </c:pt>
                <c:pt idx="5">
                  <c:v>30</c:v>
                </c:pt>
                <c:pt idx="6">
                  <c:v>1</c:v>
                </c:pt>
                <c:pt idx="7">
                  <c:v>2</c:v>
                </c:pt>
                <c:pt idx="8">
                  <c:v>3</c:v>
                </c:pt>
                <c:pt idx="9">
                  <c:v>4</c:v>
                </c:pt>
                <c:pt idx="10">
                  <c:v>5</c:v>
                </c:pt>
                <c:pt idx="11">
                  <c:v>6</c:v>
                </c:pt>
                <c:pt idx="12">
                  <c:v>7</c:v>
                </c:pt>
                <c:pt idx="13">
                  <c:v>8</c:v>
                </c:pt>
                <c:pt idx="14">
                  <c:v>9</c:v>
                </c:pt>
                <c:pt idx="15">
                  <c:v>10</c:v>
                </c:pt>
                <c:pt idx="16">
                  <c:v>11</c:v>
                </c:pt>
                <c:pt idx="17">
                  <c:v>12</c:v>
                </c:pt>
                <c:pt idx="18">
                  <c:v>13</c:v>
                </c:pt>
                <c:pt idx="19">
                  <c:v>14</c:v>
                </c:pt>
                <c:pt idx="20">
                  <c:v>15</c:v>
                </c:pt>
                <c:pt idx="21">
                  <c:v>16</c:v>
                </c:pt>
                <c:pt idx="22">
                  <c:v>17</c:v>
                </c:pt>
                <c:pt idx="23">
                  <c:v>18</c:v>
                </c:pt>
                <c:pt idx="24">
                  <c:v>19</c:v>
                </c:pt>
                <c:pt idx="25">
                  <c:v>20</c:v>
                </c:pt>
              </c:numCache>
            </c:numRef>
          </c:cat>
          <c:val>
            <c:numRef>
              <c:f>Hoja1!$B$2:$B$27</c:f>
              <c:numCache>
                <c:formatCode>#,##0.0</c:formatCode>
                <c:ptCount val="26"/>
                <c:pt idx="0">
                  <c:v>18.3</c:v>
                </c:pt>
                <c:pt idx="1">
                  <c:v>14.2</c:v>
                </c:pt>
                <c:pt idx="2">
                  <c:v>15.6</c:v>
                </c:pt>
                <c:pt idx="3">
                  <c:v>17.3</c:v>
                </c:pt>
                <c:pt idx="4">
                  <c:v>15.1</c:v>
                </c:pt>
                <c:pt idx="5">
                  <c:v>16</c:v>
                </c:pt>
                <c:pt idx="6">
                  <c:v>16.2</c:v>
                </c:pt>
                <c:pt idx="7">
                  <c:v>13.5</c:v>
                </c:pt>
                <c:pt idx="8">
                  <c:v>12.5</c:v>
                </c:pt>
                <c:pt idx="9">
                  <c:v>13.8</c:v>
                </c:pt>
                <c:pt idx="10">
                  <c:v>15.2</c:v>
                </c:pt>
                <c:pt idx="11">
                  <c:v>15.1</c:v>
                </c:pt>
                <c:pt idx="12">
                  <c:v>15.3</c:v>
                </c:pt>
                <c:pt idx="13">
                  <c:v>14.2</c:v>
                </c:pt>
                <c:pt idx="14">
                  <c:v>14.5</c:v>
                </c:pt>
                <c:pt idx="15">
                  <c:v>11.8</c:v>
                </c:pt>
                <c:pt idx="16">
                  <c:v>12.4</c:v>
                </c:pt>
                <c:pt idx="17">
                  <c:v>15.3</c:v>
                </c:pt>
                <c:pt idx="18">
                  <c:v>17.399999999999999</c:v>
                </c:pt>
                <c:pt idx="19">
                  <c:v>15.3</c:v>
                </c:pt>
                <c:pt idx="20">
                  <c:v>15.2</c:v>
                </c:pt>
                <c:pt idx="21">
                  <c:v>15.2</c:v>
                </c:pt>
                <c:pt idx="22">
                  <c:v>11.9</c:v>
                </c:pt>
                <c:pt idx="23">
                  <c:v>14.1</c:v>
                </c:pt>
                <c:pt idx="24" formatCode="0.0">
                  <c:v>15.6</c:v>
                </c:pt>
                <c:pt idx="25" formatCode="0.0">
                  <c:v>14.9</c:v>
                </c:pt>
              </c:numCache>
            </c:numRef>
          </c:val>
          <c:smooth val="0"/>
          <c:extLst>
            <c:ext xmlns:c16="http://schemas.microsoft.com/office/drawing/2014/chart" uri="{C3380CC4-5D6E-409C-BE32-E72D297353CC}">
              <c16:uniqueId val="{00000000-C9BD-4F8A-8D95-611ED6AD6DC9}"/>
            </c:ext>
          </c:extLst>
        </c:ser>
        <c:ser>
          <c:idx val="1"/>
          <c:order val="1"/>
          <c:tx>
            <c:strRef>
              <c:f>Hoja1!$C$1</c:f>
              <c:strCache>
                <c:ptCount val="1"/>
                <c:pt idx="0">
                  <c:v>Hogares</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Hoja1!$A$2:$A$27</c:f>
              <c:numCache>
                <c:formatCode>General</c:formatCode>
                <c:ptCount val="26"/>
                <c:pt idx="0">
                  <c:v>25</c:v>
                </c:pt>
                <c:pt idx="1">
                  <c:v>26</c:v>
                </c:pt>
                <c:pt idx="2">
                  <c:v>27</c:v>
                </c:pt>
                <c:pt idx="3">
                  <c:v>28</c:v>
                </c:pt>
                <c:pt idx="4">
                  <c:v>29</c:v>
                </c:pt>
                <c:pt idx="5">
                  <c:v>30</c:v>
                </c:pt>
                <c:pt idx="6">
                  <c:v>1</c:v>
                </c:pt>
                <c:pt idx="7">
                  <c:v>2</c:v>
                </c:pt>
                <c:pt idx="8">
                  <c:v>3</c:v>
                </c:pt>
                <c:pt idx="9">
                  <c:v>4</c:v>
                </c:pt>
                <c:pt idx="10">
                  <c:v>5</c:v>
                </c:pt>
                <c:pt idx="11">
                  <c:v>6</c:v>
                </c:pt>
                <c:pt idx="12">
                  <c:v>7</c:v>
                </c:pt>
                <c:pt idx="13">
                  <c:v>8</c:v>
                </c:pt>
                <c:pt idx="14">
                  <c:v>9</c:v>
                </c:pt>
                <c:pt idx="15">
                  <c:v>10</c:v>
                </c:pt>
                <c:pt idx="16">
                  <c:v>11</c:v>
                </c:pt>
                <c:pt idx="17">
                  <c:v>12</c:v>
                </c:pt>
                <c:pt idx="18">
                  <c:v>13</c:v>
                </c:pt>
                <c:pt idx="19">
                  <c:v>14</c:v>
                </c:pt>
                <c:pt idx="20">
                  <c:v>15</c:v>
                </c:pt>
                <c:pt idx="21">
                  <c:v>16</c:v>
                </c:pt>
                <c:pt idx="22">
                  <c:v>17</c:v>
                </c:pt>
                <c:pt idx="23">
                  <c:v>18</c:v>
                </c:pt>
                <c:pt idx="24">
                  <c:v>19</c:v>
                </c:pt>
                <c:pt idx="25">
                  <c:v>20</c:v>
                </c:pt>
              </c:numCache>
            </c:numRef>
          </c:cat>
          <c:val>
            <c:numRef>
              <c:f>Hoja1!$C$2:$C$27</c:f>
              <c:numCache>
                <c:formatCode>#,##0.0</c:formatCode>
                <c:ptCount val="26"/>
                <c:pt idx="0">
                  <c:v>42.4</c:v>
                </c:pt>
                <c:pt idx="1">
                  <c:v>32.6</c:v>
                </c:pt>
                <c:pt idx="2">
                  <c:v>37.299999999999997</c:v>
                </c:pt>
                <c:pt idx="3">
                  <c:v>42.6</c:v>
                </c:pt>
                <c:pt idx="4">
                  <c:v>36.1</c:v>
                </c:pt>
                <c:pt idx="5">
                  <c:v>38.200000000000003</c:v>
                </c:pt>
                <c:pt idx="6">
                  <c:v>40.200000000000003</c:v>
                </c:pt>
                <c:pt idx="7">
                  <c:v>34.4</c:v>
                </c:pt>
                <c:pt idx="8">
                  <c:v>31.8</c:v>
                </c:pt>
                <c:pt idx="9">
                  <c:v>33.299999999999997</c:v>
                </c:pt>
                <c:pt idx="10">
                  <c:v>39.1</c:v>
                </c:pt>
                <c:pt idx="11">
                  <c:v>36.700000000000003</c:v>
                </c:pt>
                <c:pt idx="12">
                  <c:v>37.6</c:v>
                </c:pt>
                <c:pt idx="13">
                  <c:v>34.5</c:v>
                </c:pt>
                <c:pt idx="14">
                  <c:v>33.1</c:v>
                </c:pt>
                <c:pt idx="15">
                  <c:v>30.6</c:v>
                </c:pt>
                <c:pt idx="16">
                  <c:v>30</c:v>
                </c:pt>
                <c:pt idx="17">
                  <c:v>35.299999999999997</c:v>
                </c:pt>
                <c:pt idx="18">
                  <c:v>41.3</c:v>
                </c:pt>
                <c:pt idx="19">
                  <c:v>37.5</c:v>
                </c:pt>
                <c:pt idx="20">
                  <c:v>35.299999999999997</c:v>
                </c:pt>
                <c:pt idx="21">
                  <c:v>35.4</c:v>
                </c:pt>
                <c:pt idx="22">
                  <c:v>29.1</c:v>
                </c:pt>
                <c:pt idx="23">
                  <c:v>33.1</c:v>
                </c:pt>
                <c:pt idx="24" formatCode="0.0">
                  <c:v>37.700000000000003</c:v>
                </c:pt>
                <c:pt idx="25" formatCode="0.0">
                  <c:v>35.9</c:v>
                </c:pt>
              </c:numCache>
            </c:numRef>
          </c:val>
          <c:smooth val="0"/>
          <c:extLst>
            <c:ext xmlns:c16="http://schemas.microsoft.com/office/drawing/2014/chart" uri="{C3380CC4-5D6E-409C-BE32-E72D297353CC}">
              <c16:uniqueId val="{00000000-F5DD-4164-AD2F-340838271B0E}"/>
            </c:ext>
          </c:extLst>
        </c:ser>
        <c:dLbls>
          <c:showLegendKey val="0"/>
          <c:showVal val="0"/>
          <c:showCatName val="0"/>
          <c:showSerName val="0"/>
          <c:showPercent val="0"/>
          <c:showBubbleSize val="0"/>
        </c:dLbls>
        <c:smooth val="0"/>
        <c:axId val="2080453215"/>
        <c:axId val="2080450719"/>
      </c:lineChart>
      <c:catAx>
        <c:axId val="2080453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2080450719"/>
        <c:crosses val="autoZero"/>
        <c:auto val="1"/>
        <c:lblAlgn val="ctr"/>
        <c:lblOffset val="100"/>
        <c:noMultiLvlLbl val="0"/>
      </c:catAx>
      <c:valAx>
        <c:axId val="2080450719"/>
        <c:scaling>
          <c:orientation val="minMax"/>
        </c:scaling>
        <c:delete val="1"/>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crossAx val="20804532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Serie 1</c:v>
                </c:pt>
              </c:strCache>
            </c:strRef>
          </c:tx>
          <c:spPr>
            <a:solidFill>
              <a:srgbClr val="80388C"/>
            </a:solidFill>
            <a:ln>
              <a:noFill/>
            </a:ln>
            <a:effectLst/>
          </c:spPr>
          <c:invertIfNegative val="0"/>
          <c:dPt>
            <c:idx val="0"/>
            <c:invertIfNegative val="0"/>
            <c:bubble3D val="0"/>
            <c:spPr>
              <a:pattFill prst="wdDnDiag">
                <a:fgClr>
                  <a:srgbClr val="80388C"/>
                </a:fgClr>
                <a:bgClr>
                  <a:schemeClr val="bg1"/>
                </a:bgClr>
              </a:pattFill>
              <a:ln>
                <a:noFill/>
              </a:ln>
              <a:effectLst/>
            </c:spPr>
            <c:extLst>
              <c:ext xmlns:c16="http://schemas.microsoft.com/office/drawing/2014/chart" uri="{C3380CC4-5D6E-409C-BE32-E72D297353CC}">
                <c16:uniqueId val="{00000005-14A5-4248-8125-7031101E946E}"/>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Hoja1!$A$2:$A$6</c:f>
              <c:strCache>
                <c:ptCount val="5"/>
                <c:pt idx="0">
                  <c:v>Individuos</c:v>
                </c:pt>
                <c:pt idx="1">
                  <c:v>18 a 24</c:v>
                </c:pt>
                <c:pt idx="2">
                  <c:v>25 a 34</c:v>
                </c:pt>
                <c:pt idx="3">
                  <c:v>35 a 49</c:v>
                </c:pt>
                <c:pt idx="4">
                  <c:v>50 y más</c:v>
                </c:pt>
              </c:strCache>
            </c:strRef>
          </c:cat>
          <c:val>
            <c:numRef>
              <c:f>Hoja1!$B$2:$B$6</c:f>
              <c:numCache>
                <c:formatCode>General</c:formatCode>
                <c:ptCount val="5"/>
                <c:pt idx="0">
                  <c:v>77.099999999999994</c:v>
                </c:pt>
                <c:pt idx="1">
                  <c:v>78.3</c:v>
                </c:pt>
                <c:pt idx="2">
                  <c:v>76.5</c:v>
                </c:pt>
                <c:pt idx="3">
                  <c:v>78.3</c:v>
                </c:pt>
                <c:pt idx="4">
                  <c:v>75.400000000000006</c:v>
                </c:pt>
              </c:numCache>
            </c:numRef>
          </c:val>
          <c:extLst>
            <c:ext xmlns:c16="http://schemas.microsoft.com/office/drawing/2014/chart" uri="{C3380CC4-5D6E-409C-BE32-E72D297353CC}">
              <c16:uniqueId val="{00000000-14A5-4248-8125-7031101E946E}"/>
            </c:ext>
          </c:extLst>
        </c:ser>
        <c:dLbls>
          <c:showLegendKey val="0"/>
          <c:showVal val="0"/>
          <c:showCatName val="0"/>
          <c:showSerName val="0"/>
          <c:showPercent val="0"/>
          <c:showBubbleSize val="0"/>
        </c:dLbls>
        <c:gapWidth val="219"/>
        <c:overlap val="-27"/>
        <c:axId val="2264848"/>
        <c:axId val="2280240"/>
      </c:barChart>
      <c:catAx>
        <c:axId val="226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endParaRPr lang="es-CL"/>
          </a:p>
        </c:txPr>
        <c:crossAx val="2280240"/>
        <c:crosses val="autoZero"/>
        <c:auto val="1"/>
        <c:lblAlgn val="ctr"/>
        <c:lblOffset val="100"/>
        <c:noMultiLvlLbl val="0"/>
      </c:catAx>
      <c:valAx>
        <c:axId val="2280240"/>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2264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Serie 1</c:v>
                </c:pt>
              </c:strCache>
            </c:strRef>
          </c:tx>
          <c:spPr>
            <a:solidFill>
              <a:srgbClr val="80388C"/>
            </a:solidFill>
            <a:ln>
              <a:noFill/>
            </a:ln>
            <a:effectLst/>
          </c:spPr>
          <c:invertIfNegative val="0"/>
          <c:dPt>
            <c:idx val="0"/>
            <c:invertIfNegative val="0"/>
            <c:bubble3D val="0"/>
            <c:spPr>
              <a:pattFill prst="wdDnDiag">
                <a:fgClr>
                  <a:srgbClr val="80388C"/>
                </a:fgClr>
                <a:bgClr>
                  <a:schemeClr val="bg1"/>
                </a:bgClr>
              </a:pattFill>
              <a:ln>
                <a:noFill/>
              </a:ln>
              <a:effectLst/>
            </c:spPr>
            <c:extLst>
              <c:ext xmlns:c16="http://schemas.microsoft.com/office/drawing/2014/chart" uri="{C3380CC4-5D6E-409C-BE32-E72D297353CC}">
                <c16:uniqueId val="{00000001-AA4F-43E6-AC0D-358964AD5B3A}"/>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Hoja1!$A$2:$A$6</c:f>
              <c:strCache>
                <c:ptCount val="5"/>
                <c:pt idx="0">
                  <c:v>Individuos</c:v>
                </c:pt>
                <c:pt idx="1">
                  <c:v>18 a 24</c:v>
                </c:pt>
                <c:pt idx="2">
                  <c:v>25 a 34</c:v>
                </c:pt>
                <c:pt idx="3">
                  <c:v>35 a 49</c:v>
                </c:pt>
                <c:pt idx="4">
                  <c:v>50 y más</c:v>
                </c:pt>
              </c:strCache>
            </c:strRef>
          </c:cat>
          <c:val>
            <c:numRef>
              <c:f>Hoja1!$B$2:$B$6</c:f>
              <c:numCache>
                <c:formatCode>General</c:formatCode>
                <c:ptCount val="5"/>
                <c:pt idx="0">
                  <c:v>77.099999999999994</c:v>
                </c:pt>
                <c:pt idx="1">
                  <c:v>77</c:v>
                </c:pt>
                <c:pt idx="2">
                  <c:v>75.5</c:v>
                </c:pt>
                <c:pt idx="3">
                  <c:v>81</c:v>
                </c:pt>
                <c:pt idx="4">
                  <c:v>87</c:v>
                </c:pt>
              </c:numCache>
            </c:numRef>
          </c:val>
          <c:extLst>
            <c:ext xmlns:c16="http://schemas.microsoft.com/office/drawing/2014/chart" uri="{C3380CC4-5D6E-409C-BE32-E72D297353CC}">
              <c16:uniqueId val="{00000002-AA4F-43E6-AC0D-358964AD5B3A}"/>
            </c:ext>
          </c:extLst>
        </c:ser>
        <c:dLbls>
          <c:showLegendKey val="0"/>
          <c:showVal val="0"/>
          <c:showCatName val="0"/>
          <c:showSerName val="0"/>
          <c:showPercent val="0"/>
          <c:showBubbleSize val="0"/>
        </c:dLbls>
        <c:gapWidth val="219"/>
        <c:overlap val="-27"/>
        <c:axId val="2264848"/>
        <c:axId val="2280240"/>
      </c:barChart>
      <c:catAx>
        <c:axId val="226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endParaRPr lang="es-CL"/>
          </a:p>
        </c:txPr>
        <c:crossAx val="2280240"/>
        <c:crosses val="autoZero"/>
        <c:auto val="1"/>
        <c:lblAlgn val="ctr"/>
        <c:lblOffset val="100"/>
        <c:noMultiLvlLbl val="0"/>
      </c:catAx>
      <c:valAx>
        <c:axId val="2280240"/>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2264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Serie 1</c:v>
                </c:pt>
              </c:strCache>
            </c:strRef>
          </c:tx>
          <c:spPr>
            <a:solidFill>
              <a:srgbClr val="80388C"/>
            </a:solidFill>
            <a:ln>
              <a:noFill/>
            </a:ln>
            <a:effectLst/>
          </c:spPr>
          <c:invertIfNegative val="0"/>
          <c:dPt>
            <c:idx val="0"/>
            <c:invertIfNegative val="0"/>
            <c:bubble3D val="0"/>
            <c:spPr>
              <a:pattFill prst="wdDnDiag">
                <a:fgClr>
                  <a:srgbClr val="80388C"/>
                </a:fgClr>
                <a:bgClr>
                  <a:schemeClr val="bg1"/>
                </a:bgClr>
              </a:pattFill>
              <a:ln>
                <a:noFill/>
              </a:ln>
              <a:effectLst/>
            </c:spPr>
            <c:extLst>
              <c:ext xmlns:c16="http://schemas.microsoft.com/office/drawing/2014/chart" uri="{C3380CC4-5D6E-409C-BE32-E72D297353CC}">
                <c16:uniqueId val="{00000005-14A5-4248-8125-7031101E946E}"/>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Individuos</c:v>
                </c:pt>
                <c:pt idx="1">
                  <c:v>Hombres</c:v>
                </c:pt>
                <c:pt idx="2">
                  <c:v>Mujeres</c:v>
                </c:pt>
              </c:strCache>
            </c:strRef>
          </c:cat>
          <c:val>
            <c:numRef>
              <c:f>Hoja1!$B$2:$B$4</c:f>
              <c:numCache>
                <c:formatCode>General</c:formatCode>
                <c:ptCount val="3"/>
                <c:pt idx="0">
                  <c:v>77.099999999999994</c:v>
                </c:pt>
                <c:pt idx="1">
                  <c:v>74.7</c:v>
                </c:pt>
                <c:pt idx="2">
                  <c:v>78.7</c:v>
                </c:pt>
              </c:numCache>
            </c:numRef>
          </c:val>
          <c:extLst>
            <c:ext xmlns:c16="http://schemas.microsoft.com/office/drawing/2014/chart" uri="{C3380CC4-5D6E-409C-BE32-E72D297353CC}">
              <c16:uniqueId val="{00000000-14A5-4248-8125-7031101E946E}"/>
            </c:ext>
          </c:extLst>
        </c:ser>
        <c:dLbls>
          <c:showLegendKey val="0"/>
          <c:showVal val="0"/>
          <c:showCatName val="0"/>
          <c:showSerName val="0"/>
          <c:showPercent val="0"/>
          <c:showBubbleSize val="0"/>
        </c:dLbls>
        <c:gapWidth val="219"/>
        <c:overlap val="-27"/>
        <c:axId val="2264848"/>
        <c:axId val="2280240"/>
      </c:barChart>
      <c:catAx>
        <c:axId val="226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endParaRPr lang="es-CL"/>
          </a:p>
        </c:txPr>
        <c:crossAx val="2280240"/>
        <c:crosses val="autoZero"/>
        <c:auto val="1"/>
        <c:lblAlgn val="ctr"/>
        <c:lblOffset val="100"/>
        <c:noMultiLvlLbl val="0"/>
      </c:catAx>
      <c:valAx>
        <c:axId val="2280240"/>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2264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Serie 1</c:v>
                </c:pt>
              </c:strCache>
            </c:strRef>
          </c:tx>
          <c:spPr>
            <a:solidFill>
              <a:srgbClr val="80388C"/>
            </a:solidFill>
            <a:ln>
              <a:noFill/>
            </a:ln>
            <a:effectLst/>
          </c:spPr>
          <c:invertIfNegative val="0"/>
          <c:dPt>
            <c:idx val="0"/>
            <c:invertIfNegative val="0"/>
            <c:bubble3D val="0"/>
            <c:spPr>
              <a:pattFill prst="wdDnDiag">
                <a:fgClr>
                  <a:srgbClr val="80388C"/>
                </a:fgClr>
                <a:bgClr>
                  <a:schemeClr val="bg1"/>
                </a:bgClr>
              </a:pattFill>
              <a:ln>
                <a:noFill/>
              </a:ln>
              <a:effectLst/>
            </c:spPr>
            <c:extLst>
              <c:ext xmlns:c16="http://schemas.microsoft.com/office/drawing/2014/chart" uri="{C3380CC4-5D6E-409C-BE32-E72D297353CC}">
                <c16:uniqueId val="{00000001-2419-4190-A740-AB96A08488DD}"/>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Individuos</c:v>
                </c:pt>
                <c:pt idx="1">
                  <c:v>Hombres</c:v>
                </c:pt>
                <c:pt idx="2">
                  <c:v>Mujeres</c:v>
                </c:pt>
              </c:strCache>
            </c:strRef>
          </c:cat>
          <c:val>
            <c:numRef>
              <c:f>Hoja1!$B$2:$B$4</c:f>
              <c:numCache>
                <c:formatCode>General</c:formatCode>
                <c:ptCount val="3"/>
                <c:pt idx="0">
                  <c:v>74.900000000000006</c:v>
                </c:pt>
                <c:pt idx="1">
                  <c:v>73</c:v>
                </c:pt>
                <c:pt idx="2">
                  <c:v>76.7</c:v>
                </c:pt>
              </c:numCache>
            </c:numRef>
          </c:val>
          <c:extLst>
            <c:ext xmlns:c16="http://schemas.microsoft.com/office/drawing/2014/chart" uri="{C3380CC4-5D6E-409C-BE32-E72D297353CC}">
              <c16:uniqueId val="{00000002-2419-4190-A740-AB96A08488DD}"/>
            </c:ext>
          </c:extLst>
        </c:ser>
        <c:dLbls>
          <c:showLegendKey val="0"/>
          <c:showVal val="0"/>
          <c:showCatName val="0"/>
          <c:showSerName val="0"/>
          <c:showPercent val="0"/>
          <c:showBubbleSize val="0"/>
        </c:dLbls>
        <c:gapWidth val="219"/>
        <c:overlap val="-27"/>
        <c:axId val="2264848"/>
        <c:axId val="2280240"/>
      </c:barChart>
      <c:catAx>
        <c:axId val="226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endParaRPr lang="es-CL"/>
          </a:p>
        </c:txPr>
        <c:crossAx val="2280240"/>
        <c:crosses val="autoZero"/>
        <c:auto val="1"/>
        <c:lblAlgn val="ctr"/>
        <c:lblOffset val="100"/>
        <c:noMultiLvlLbl val="0"/>
      </c:catAx>
      <c:valAx>
        <c:axId val="2280240"/>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2264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Serie 1</c:v>
                </c:pt>
              </c:strCache>
            </c:strRef>
          </c:tx>
          <c:spPr>
            <a:solidFill>
              <a:srgbClr val="80388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Hoja1!$A$2:$A$5</c:f>
              <c:strCache>
                <c:ptCount val="4"/>
                <c:pt idx="0">
                  <c:v>ABC1</c:v>
                </c:pt>
                <c:pt idx="1">
                  <c:v>C2</c:v>
                </c:pt>
                <c:pt idx="2">
                  <c:v>C3</c:v>
                </c:pt>
                <c:pt idx="3">
                  <c:v>D</c:v>
                </c:pt>
              </c:strCache>
            </c:strRef>
          </c:cat>
          <c:val>
            <c:numRef>
              <c:f>Hoja1!$B$2:$B$5</c:f>
              <c:numCache>
                <c:formatCode>General</c:formatCode>
                <c:ptCount val="4"/>
                <c:pt idx="0">
                  <c:v>78.099999999999994</c:v>
                </c:pt>
                <c:pt idx="1">
                  <c:v>75.599999999999994</c:v>
                </c:pt>
                <c:pt idx="2">
                  <c:v>77.7</c:v>
                </c:pt>
                <c:pt idx="3">
                  <c:v>74.7</c:v>
                </c:pt>
              </c:numCache>
            </c:numRef>
          </c:val>
          <c:extLst>
            <c:ext xmlns:c16="http://schemas.microsoft.com/office/drawing/2014/chart" uri="{C3380CC4-5D6E-409C-BE32-E72D297353CC}">
              <c16:uniqueId val="{00000000-B701-4A18-82ED-C058FB71C815}"/>
            </c:ext>
          </c:extLst>
        </c:ser>
        <c:dLbls>
          <c:showLegendKey val="0"/>
          <c:showVal val="0"/>
          <c:showCatName val="0"/>
          <c:showSerName val="0"/>
          <c:showPercent val="0"/>
          <c:showBubbleSize val="0"/>
        </c:dLbls>
        <c:gapWidth val="219"/>
        <c:overlap val="-27"/>
        <c:axId val="1525187663"/>
        <c:axId val="1525195983"/>
      </c:barChart>
      <c:catAx>
        <c:axId val="15251876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s-CL"/>
          </a:p>
        </c:txPr>
        <c:crossAx val="1525195983"/>
        <c:crosses val="autoZero"/>
        <c:auto val="1"/>
        <c:lblAlgn val="ctr"/>
        <c:lblOffset val="100"/>
        <c:noMultiLvlLbl val="0"/>
      </c:catAx>
      <c:valAx>
        <c:axId val="1525195983"/>
        <c:scaling>
          <c:orientation val="minMax"/>
          <c:min val="65"/>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52518766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Serie 1</c:v>
                </c:pt>
              </c:strCache>
            </c:strRef>
          </c:tx>
          <c:spPr>
            <a:solidFill>
              <a:srgbClr val="80388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Narrow" panose="020B0606020202030204" pitchFamily="3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Hoja1!$A$2:$A$5</c:f>
              <c:strCache>
                <c:ptCount val="4"/>
                <c:pt idx="0">
                  <c:v>ABC1</c:v>
                </c:pt>
                <c:pt idx="1">
                  <c:v>C2</c:v>
                </c:pt>
                <c:pt idx="2">
                  <c:v>C3</c:v>
                </c:pt>
                <c:pt idx="3">
                  <c:v>D</c:v>
                </c:pt>
              </c:strCache>
            </c:strRef>
          </c:cat>
          <c:val>
            <c:numRef>
              <c:f>Hoja1!$B$2:$B$5</c:f>
              <c:numCache>
                <c:formatCode>General</c:formatCode>
                <c:ptCount val="4"/>
                <c:pt idx="0">
                  <c:v>74.2</c:v>
                </c:pt>
                <c:pt idx="1">
                  <c:v>76.3</c:v>
                </c:pt>
                <c:pt idx="2">
                  <c:v>75.5</c:v>
                </c:pt>
                <c:pt idx="3">
                  <c:v>74.099999999999994</c:v>
                </c:pt>
              </c:numCache>
            </c:numRef>
          </c:val>
          <c:extLst>
            <c:ext xmlns:c16="http://schemas.microsoft.com/office/drawing/2014/chart" uri="{C3380CC4-5D6E-409C-BE32-E72D297353CC}">
              <c16:uniqueId val="{00000000-BCA9-4A53-8F5A-7371B4C08CAB}"/>
            </c:ext>
          </c:extLst>
        </c:ser>
        <c:dLbls>
          <c:showLegendKey val="0"/>
          <c:showVal val="0"/>
          <c:showCatName val="0"/>
          <c:showSerName val="0"/>
          <c:showPercent val="0"/>
          <c:showBubbleSize val="0"/>
        </c:dLbls>
        <c:gapWidth val="219"/>
        <c:overlap val="-27"/>
        <c:axId val="1525187663"/>
        <c:axId val="1525195983"/>
      </c:barChart>
      <c:catAx>
        <c:axId val="15251876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s-CL"/>
          </a:p>
        </c:txPr>
        <c:crossAx val="1525195983"/>
        <c:crosses val="autoZero"/>
        <c:auto val="1"/>
        <c:lblAlgn val="ctr"/>
        <c:lblOffset val="100"/>
        <c:noMultiLvlLbl val="0"/>
      </c:catAx>
      <c:valAx>
        <c:axId val="1525195983"/>
        <c:scaling>
          <c:orientation val="minMax"/>
          <c:min val="65"/>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52518766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Hombre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No, nunca</c:v>
                </c:pt>
                <c:pt idx="1">
                  <c:v>Sí, a veces</c:v>
                </c:pt>
                <c:pt idx="2">
                  <c:v>Sí, frecuentemente</c:v>
                </c:pt>
              </c:strCache>
            </c:strRef>
          </c:cat>
          <c:val>
            <c:numRef>
              <c:f>Hoja1!$B$2:$B$4</c:f>
              <c:numCache>
                <c:formatCode>###0%</c:formatCode>
                <c:ptCount val="3"/>
                <c:pt idx="0">
                  <c:v>0.24354296117362056</c:v>
                </c:pt>
                <c:pt idx="1">
                  <c:v>0.55356685877466039</c:v>
                </c:pt>
                <c:pt idx="2">
                  <c:v>0.20106557368769651</c:v>
                </c:pt>
              </c:numCache>
            </c:numRef>
          </c:val>
          <c:extLst>
            <c:ext xmlns:c16="http://schemas.microsoft.com/office/drawing/2014/chart" uri="{C3380CC4-5D6E-409C-BE32-E72D297353CC}">
              <c16:uniqueId val="{00000000-756F-4104-83D4-B56196710B43}"/>
            </c:ext>
          </c:extLst>
        </c:ser>
        <c:ser>
          <c:idx val="1"/>
          <c:order val="1"/>
          <c:tx>
            <c:strRef>
              <c:f>Hoja1!$C$1</c:f>
              <c:strCache>
                <c:ptCount val="1"/>
                <c:pt idx="0">
                  <c:v>Mujer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No, nunca</c:v>
                </c:pt>
                <c:pt idx="1">
                  <c:v>Sí, a veces</c:v>
                </c:pt>
                <c:pt idx="2">
                  <c:v>Sí, frecuentemente</c:v>
                </c:pt>
              </c:strCache>
            </c:strRef>
          </c:cat>
          <c:val>
            <c:numRef>
              <c:f>Hoja1!$C$2:$C$4</c:f>
              <c:numCache>
                <c:formatCode>###0%</c:formatCode>
                <c:ptCount val="3"/>
                <c:pt idx="0">
                  <c:v>0.23112240003429446</c:v>
                </c:pt>
                <c:pt idx="1">
                  <c:v>0.47170259739586762</c:v>
                </c:pt>
                <c:pt idx="2">
                  <c:v>0.29717500256983687</c:v>
                </c:pt>
              </c:numCache>
            </c:numRef>
          </c:val>
          <c:extLst>
            <c:ext xmlns:c16="http://schemas.microsoft.com/office/drawing/2014/chart" uri="{C3380CC4-5D6E-409C-BE32-E72D297353CC}">
              <c16:uniqueId val="{00000001-756F-4104-83D4-B56196710B43}"/>
            </c:ext>
          </c:extLst>
        </c:ser>
        <c:dLbls>
          <c:showLegendKey val="0"/>
          <c:showVal val="0"/>
          <c:showCatName val="0"/>
          <c:showSerName val="0"/>
          <c:showPercent val="0"/>
          <c:showBubbleSize val="0"/>
        </c:dLbls>
        <c:gapWidth val="219"/>
        <c:overlap val="-27"/>
        <c:axId val="1057896655"/>
        <c:axId val="1057897071"/>
      </c:barChart>
      <c:catAx>
        <c:axId val="10578966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1057897071"/>
        <c:crosses val="autoZero"/>
        <c:auto val="1"/>
        <c:lblAlgn val="ctr"/>
        <c:lblOffset val="100"/>
        <c:noMultiLvlLbl val="0"/>
      </c:catAx>
      <c:valAx>
        <c:axId val="1057897071"/>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10578966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Bajo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Solo los que representan mi postura</c:v>
                </c:pt>
                <c:pt idx="1">
                  <c:v>Solo los segmentos de la postura contraria a mí</c:v>
                </c:pt>
                <c:pt idx="2">
                  <c:v>Toda la franja, sin distinción</c:v>
                </c:pt>
              </c:strCache>
            </c:strRef>
          </c:cat>
          <c:val>
            <c:numRef>
              <c:f>Hoja1!$B$2:$B$4</c:f>
              <c:numCache>
                <c:formatCode>###0%</c:formatCode>
                <c:ptCount val="3"/>
                <c:pt idx="0">
                  <c:v>0.13852970645048662</c:v>
                </c:pt>
                <c:pt idx="1">
                  <c:v>5.0419058311733073E-2</c:v>
                </c:pt>
                <c:pt idx="2">
                  <c:v>0.74536856793786332</c:v>
                </c:pt>
              </c:numCache>
            </c:numRef>
          </c:val>
          <c:extLst>
            <c:ext xmlns:c16="http://schemas.microsoft.com/office/drawing/2014/chart" uri="{C3380CC4-5D6E-409C-BE32-E72D297353CC}">
              <c16:uniqueId val="{00000000-BA3C-4158-9A1A-1089D8B7F19A}"/>
            </c:ext>
          </c:extLst>
        </c:ser>
        <c:ser>
          <c:idx val="1"/>
          <c:order val="1"/>
          <c:tx>
            <c:strRef>
              <c:f>Hoja1!$C$1</c:f>
              <c:strCache>
                <c:ptCount val="1"/>
                <c:pt idx="0">
                  <c:v>Medio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Solo los que representan mi postura</c:v>
                </c:pt>
                <c:pt idx="1">
                  <c:v>Solo los segmentos de la postura contraria a mí</c:v>
                </c:pt>
                <c:pt idx="2">
                  <c:v>Toda la franja, sin distinción</c:v>
                </c:pt>
              </c:strCache>
            </c:strRef>
          </c:cat>
          <c:val>
            <c:numRef>
              <c:f>Hoja1!$C$2:$C$4</c:f>
              <c:numCache>
                <c:formatCode>###0%</c:formatCode>
                <c:ptCount val="3"/>
                <c:pt idx="0">
                  <c:v>3.7643040024127064E-2</c:v>
                </c:pt>
                <c:pt idx="1">
                  <c:v>1.6651059614692296E-2</c:v>
                </c:pt>
                <c:pt idx="2">
                  <c:v>0.91097420413625396</c:v>
                </c:pt>
              </c:numCache>
            </c:numRef>
          </c:val>
          <c:extLst>
            <c:ext xmlns:c16="http://schemas.microsoft.com/office/drawing/2014/chart" uri="{C3380CC4-5D6E-409C-BE32-E72D297353CC}">
              <c16:uniqueId val="{00000001-BA3C-4158-9A1A-1089D8B7F19A}"/>
            </c:ext>
          </c:extLst>
        </c:ser>
        <c:ser>
          <c:idx val="2"/>
          <c:order val="2"/>
          <c:tx>
            <c:strRef>
              <c:f>Hoja1!$D$1</c:f>
              <c:strCache>
                <c:ptCount val="1"/>
                <c:pt idx="0">
                  <c:v>Alto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Solo los que representan mi postura</c:v>
                </c:pt>
                <c:pt idx="1">
                  <c:v>Solo los segmentos de la postura contraria a mí</c:v>
                </c:pt>
                <c:pt idx="2">
                  <c:v>Toda la franja, sin distinción</c:v>
                </c:pt>
              </c:strCache>
            </c:strRef>
          </c:cat>
          <c:val>
            <c:numRef>
              <c:f>Hoja1!$D$2:$D$4</c:f>
              <c:numCache>
                <c:formatCode>###0%</c:formatCode>
                <c:ptCount val="3"/>
                <c:pt idx="0">
                  <c:v>9.8052008203365643E-3</c:v>
                </c:pt>
                <c:pt idx="1">
                  <c:v>4.0895093619831485E-2</c:v>
                </c:pt>
                <c:pt idx="2">
                  <c:v>0.92757920724512388</c:v>
                </c:pt>
              </c:numCache>
            </c:numRef>
          </c:val>
          <c:extLst>
            <c:ext xmlns:c16="http://schemas.microsoft.com/office/drawing/2014/chart" uri="{C3380CC4-5D6E-409C-BE32-E72D297353CC}">
              <c16:uniqueId val="{00000002-BA3C-4158-9A1A-1089D8B7F19A}"/>
            </c:ext>
          </c:extLst>
        </c:ser>
        <c:dLbls>
          <c:showLegendKey val="0"/>
          <c:showVal val="0"/>
          <c:showCatName val="0"/>
          <c:showSerName val="0"/>
          <c:showPercent val="0"/>
          <c:showBubbleSize val="0"/>
        </c:dLbls>
        <c:gapWidth val="219"/>
        <c:overlap val="-27"/>
        <c:axId val="801212655"/>
        <c:axId val="801208911"/>
      </c:barChart>
      <c:catAx>
        <c:axId val="8012126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801208911"/>
        <c:crosses val="autoZero"/>
        <c:auto val="1"/>
        <c:lblAlgn val="ctr"/>
        <c:lblOffset val="100"/>
        <c:noMultiLvlLbl val="0"/>
      </c:catAx>
      <c:valAx>
        <c:axId val="801208911"/>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012126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18-34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Hoja1!$B$2:$B$4</c:f>
              <c:numCache>
                <c:formatCode>###0%</c:formatCode>
                <c:ptCount val="3"/>
                <c:pt idx="0">
                  <c:v>0.45455843602642365</c:v>
                </c:pt>
                <c:pt idx="1">
                  <c:v>0.32390493128553161</c:v>
                </c:pt>
                <c:pt idx="2">
                  <c:v>0.22153663268804466</c:v>
                </c:pt>
              </c:numCache>
            </c:numRef>
          </c:val>
          <c:extLst>
            <c:ext xmlns:c16="http://schemas.microsoft.com/office/drawing/2014/chart" uri="{C3380CC4-5D6E-409C-BE32-E72D297353CC}">
              <c16:uniqueId val="{00000000-F8CB-401B-ABE9-09F51A892E1C}"/>
            </c:ext>
          </c:extLst>
        </c:ser>
        <c:ser>
          <c:idx val="1"/>
          <c:order val="1"/>
          <c:tx>
            <c:strRef>
              <c:f>Hoja1!$C$1</c:f>
              <c:strCache>
                <c:ptCount val="1"/>
                <c:pt idx="0">
                  <c:v>35-54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Hoja1!$C$2:$C$4</c:f>
              <c:numCache>
                <c:formatCode>###0%</c:formatCode>
                <c:ptCount val="3"/>
                <c:pt idx="0">
                  <c:v>0.4291779494091329</c:v>
                </c:pt>
                <c:pt idx="1">
                  <c:v>0.32004352069197617</c:v>
                </c:pt>
                <c:pt idx="2">
                  <c:v>0.25077852989889116</c:v>
                </c:pt>
              </c:numCache>
            </c:numRef>
          </c:val>
          <c:extLst>
            <c:ext xmlns:c16="http://schemas.microsoft.com/office/drawing/2014/chart" uri="{C3380CC4-5D6E-409C-BE32-E72D297353CC}">
              <c16:uniqueId val="{00000001-F8CB-401B-ABE9-09F51A892E1C}"/>
            </c:ext>
          </c:extLst>
        </c:ser>
        <c:ser>
          <c:idx val="2"/>
          <c:order val="2"/>
          <c:tx>
            <c:strRef>
              <c:f>Hoja1!$D$1</c:f>
              <c:strCache>
                <c:ptCount val="1"/>
                <c:pt idx="0">
                  <c:v>55+</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Hoja1!$D$2:$D$4</c:f>
              <c:numCache>
                <c:formatCode>###0%</c:formatCode>
                <c:ptCount val="3"/>
                <c:pt idx="0">
                  <c:v>0.40030174199459995</c:v>
                </c:pt>
                <c:pt idx="1">
                  <c:v>0.19973113357010461</c:v>
                </c:pt>
                <c:pt idx="2">
                  <c:v>0.39996712443529553</c:v>
                </c:pt>
              </c:numCache>
            </c:numRef>
          </c:val>
          <c:extLst>
            <c:ext xmlns:c16="http://schemas.microsoft.com/office/drawing/2014/chart" uri="{C3380CC4-5D6E-409C-BE32-E72D297353CC}">
              <c16:uniqueId val="{00000002-F8CB-401B-ABE9-09F51A892E1C}"/>
            </c:ext>
          </c:extLst>
        </c:ser>
        <c:dLbls>
          <c:showLegendKey val="0"/>
          <c:showVal val="0"/>
          <c:showCatName val="0"/>
          <c:showSerName val="0"/>
          <c:showPercent val="0"/>
          <c:showBubbleSize val="0"/>
        </c:dLbls>
        <c:gapWidth val="219"/>
        <c:overlap val="-27"/>
        <c:axId val="872495631"/>
        <c:axId val="872474415"/>
      </c:barChart>
      <c:catAx>
        <c:axId val="872495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872474415"/>
        <c:crosses val="autoZero"/>
        <c:auto val="1"/>
        <c:lblAlgn val="ctr"/>
        <c:lblOffset val="100"/>
        <c:noMultiLvlLbl val="0"/>
      </c:catAx>
      <c:valAx>
        <c:axId val="87247441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72495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Bajo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Hoja1!$B$2:$B$4</c:f>
              <c:numCache>
                <c:formatCode>###0%</c:formatCode>
                <c:ptCount val="3"/>
                <c:pt idx="0">
                  <c:v>0.47623565080967645</c:v>
                </c:pt>
                <c:pt idx="1">
                  <c:v>0.19454885342957928</c:v>
                </c:pt>
                <c:pt idx="2">
                  <c:v>0.32921549576074438</c:v>
                </c:pt>
              </c:numCache>
            </c:numRef>
          </c:val>
          <c:extLst>
            <c:ext xmlns:c16="http://schemas.microsoft.com/office/drawing/2014/chart" uri="{C3380CC4-5D6E-409C-BE32-E72D297353CC}">
              <c16:uniqueId val="{00000000-2C9C-4B8D-938B-FD16085BFC19}"/>
            </c:ext>
          </c:extLst>
        </c:ser>
        <c:ser>
          <c:idx val="1"/>
          <c:order val="1"/>
          <c:tx>
            <c:strRef>
              <c:f>Hoja1!$C$1</c:f>
              <c:strCache>
                <c:ptCount val="1"/>
                <c:pt idx="0">
                  <c:v>Medio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Hoja1!$C$2:$C$4</c:f>
              <c:numCache>
                <c:formatCode>###0%</c:formatCode>
                <c:ptCount val="3"/>
                <c:pt idx="0">
                  <c:v>0.41630791978278964</c:v>
                </c:pt>
                <c:pt idx="1">
                  <c:v>0.35155062203283988</c:v>
                </c:pt>
                <c:pt idx="2">
                  <c:v>0.2321414581843699</c:v>
                </c:pt>
              </c:numCache>
            </c:numRef>
          </c:val>
          <c:extLst>
            <c:ext xmlns:c16="http://schemas.microsoft.com/office/drawing/2014/chart" uri="{C3380CC4-5D6E-409C-BE32-E72D297353CC}">
              <c16:uniqueId val="{00000001-2C9C-4B8D-938B-FD16085BFC19}"/>
            </c:ext>
          </c:extLst>
        </c:ser>
        <c:ser>
          <c:idx val="2"/>
          <c:order val="2"/>
          <c:tx>
            <c:strRef>
              <c:f>Hoja1!$D$1</c:f>
              <c:strCache>
                <c:ptCount val="1"/>
                <c:pt idx="0">
                  <c:v>Alto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Hoja1!$D$2:$D$4</c:f>
              <c:numCache>
                <c:formatCode>###0%</c:formatCode>
                <c:ptCount val="3"/>
                <c:pt idx="0">
                  <c:v>0.28798556749669446</c:v>
                </c:pt>
                <c:pt idx="1">
                  <c:v>0.35790512910497646</c:v>
                </c:pt>
                <c:pt idx="2">
                  <c:v>0.35410930339832897</c:v>
                </c:pt>
              </c:numCache>
            </c:numRef>
          </c:val>
          <c:extLst>
            <c:ext xmlns:c16="http://schemas.microsoft.com/office/drawing/2014/chart" uri="{C3380CC4-5D6E-409C-BE32-E72D297353CC}">
              <c16:uniqueId val="{00000002-2C9C-4B8D-938B-FD16085BFC19}"/>
            </c:ext>
          </c:extLst>
        </c:ser>
        <c:dLbls>
          <c:showLegendKey val="0"/>
          <c:showVal val="0"/>
          <c:showCatName val="0"/>
          <c:showSerName val="0"/>
          <c:showPercent val="0"/>
          <c:showBubbleSize val="0"/>
        </c:dLbls>
        <c:gapWidth val="219"/>
        <c:overlap val="-27"/>
        <c:axId val="872495631"/>
        <c:axId val="872474415"/>
      </c:barChart>
      <c:catAx>
        <c:axId val="872495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872474415"/>
        <c:crosses val="autoZero"/>
        <c:auto val="1"/>
        <c:lblAlgn val="ctr"/>
        <c:lblOffset val="100"/>
        <c:noMultiLvlLbl val="0"/>
      </c:catAx>
      <c:valAx>
        <c:axId val="87247441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72495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Otras regiones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Hoja1!$B$2:$B$4</c:f>
              <c:numCache>
                <c:formatCode>###0%</c:formatCode>
                <c:ptCount val="3"/>
                <c:pt idx="0">
                  <c:v>0.4003398683922697</c:v>
                </c:pt>
                <c:pt idx="1">
                  <c:v>0.25721552517198804</c:v>
                </c:pt>
                <c:pt idx="2">
                  <c:v>0.34244460643574132</c:v>
                </c:pt>
              </c:numCache>
            </c:numRef>
          </c:val>
          <c:extLst>
            <c:ext xmlns:c16="http://schemas.microsoft.com/office/drawing/2014/chart" uri="{C3380CC4-5D6E-409C-BE32-E72D297353CC}">
              <c16:uniqueId val="{00000000-A4D3-4661-9C52-04B7584B4D15}"/>
            </c:ext>
          </c:extLst>
        </c:ser>
        <c:ser>
          <c:idx val="1"/>
          <c:order val="1"/>
          <c:tx>
            <c:strRef>
              <c:f>Hoja1!$C$1</c:f>
              <c:strCache>
                <c:ptCount val="1"/>
                <c:pt idx="0">
                  <c:v>RM</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Hoja1!$C$2:$C$4</c:f>
              <c:numCache>
                <c:formatCode>###0%</c:formatCode>
                <c:ptCount val="3"/>
                <c:pt idx="0">
                  <c:v>0.33226098897132766</c:v>
                </c:pt>
                <c:pt idx="1">
                  <c:v>0.23824327158056724</c:v>
                </c:pt>
                <c:pt idx="2">
                  <c:v>0.42949573944810465</c:v>
                </c:pt>
              </c:numCache>
            </c:numRef>
          </c:val>
          <c:extLst>
            <c:ext xmlns:c16="http://schemas.microsoft.com/office/drawing/2014/chart" uri="{C3380CC4-5D6E-409C-BE32-E72D297353CC}">
              <c16:uniqueId val="{00000001-A4D3-4661-9C52-04B7584B4D15}"/>
            </c:ext>
          </c:extLst>
        </c:ser>
        <c:dLbls>
          <c:showLegendKey val="0"/>
          <c:showVal val="0"/>
          <c:showCatName val="0"/>
          <c:showSerName val="0"/>
          <c:showPercent val="0"/>
          <c:showBubbleSize val="0"/>
        </c:dLbls>
        <c:gapWidth val="219"/>
        <c:overlap val="-27"/>
        <c:axId val="902424847"/>
        <c:axId val="902425679"/>
      </c:barChart>
      <c:catAx>
        <c:axId val="902424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DM Sans" panose="020B0604020202020204" charset="0"/>
                <a:ea typeface="+mn-ea"/>
                <a:cs typeface="+mn-cs"/>
              </a:defRPr>
            </a:pPr>
            <a:endParaRPr lang="es-CL"/>
          </a:p>
        </c:txPr>
        <c:crossAx val="902425679"/>
        <c:crosses val="autoZero"/>
        <c:auto val="1"/>
        <c:lblAlgn val="ctr"/>
        <c:lblOffset val="100"/>
        <c:noMultiLvlLbl val="0"/>
      </c:catAx>
      <c:valAx>
        <c:axId val="902425679"/>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902424847"/>
        <c:crosses val="autoZero"/>
        <c:crossBetween val="between"/>
      </c:valAx>
      <c:spPr>
        <a:noFill/>
        <a:ln>
          <a:noFill/>
        </a:ln>
        <a:effectLst/>
      </c:spPr>
    </c:plotArea>
    <c:legend>
      <c:legendPos val="b"/>
      <c:layout>
        <c:manualLayout>
          <c:xMode val="edge"/>
          <c:yMode val="edge"/>
          <c:x val="1.9204349698535756E-2"/>
          <c:y val="0.85198456790123456"/>
          <c:w val="0.93424397071490095"/>
          <c:h val="0.11861728395061731"/>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DM Sans" panose="020B0604020202020204" charset="0"/>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18-34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Hoja1!$B$2:$B$4</c:f>
              <c:numCache>
                <c:formatCode>###0%</c:formatCode>
                <c:ptCount val="3"/>
                <c:pt idx="0">
                  <c:v>0.44446937329822239</c:v>
                </c:pt>
                <c:pt idx="1">
                  <c:v>0.29247397434446326</c:v>
                </c:pt>
                <c:pt idx="2">
                  <c:v>0.26305665235731451</c:v>
                </c:pt>
              </c:numCache>
            </c:numRef>
          </c:val>
          <c:extLst>
            <c:ext xmlns:c16="http://schemas.microsoft.com/office/drawing/2014/chart" uri="{C3380CC4-5D6E-409C-BE32-E72D297353CC}">
              <c16:uniqueId val="{00000000-CBFC-4687-B2B4-8021477842FE}"/>
            </c:ext>
          </c:extLst>
        </c:ser>
        <c:ser>
          <c:idx val="1"/>
          <c:order val="1"/>
          <c:tx>
            <c:strRef>
              <c:f>Hoja1!$C$1</c:f>
              <c:strCache>
                <c:ptCount val="1"/>
                <c:pt idx="0">
                  <c:v>35-54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Hoja1!$C$2:$C$4</c:f>
              <c:numCache>
                <c:formatCode>###0%</c:formatCode>
                <c:ptCount val="3"/>
                <c:pt idx="0">
                  <c:v>0.44696616029684483</c:v>
                </c:pt>
                <c:pt idx="1">
                  <c:v>0.30233145542661477</c:v>
                </c:pt>
                <c:pt idx="2">
                  <c:v>0.25070238427654079</c:v>
                </c:pt>
              </c:numCache>
            </c:numRef>
          </c:val>
          <c:extLst>
            <c:ext xmlns:c16="http://schemas.microsoft.com/office/drawing/2014/chart" uri="{C3380CC4-5D6E-409C-BE32-E72D297353CC}">
              <c16:uniqueId val="{00000001-CBFC-4687-B2B4-8021477842FE}"/>
            </c:ext>
          </c:extLst>
        </c:ser>
        <c:ser>
          <c:idx val="2"/>
          <c:order val="2"/>
          <c:tx>
            <c:strRef>
              <c:f>Hoja1!$D$1</c:f>
              <c:strCache>
                <c:ptCount val="1"/>
                <c:pt idx="0">
                  <c:v>55+</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Hoja1!$D$2:$D$4</c:f>
              <c:numCache>
                <c:formatCode>###0%</c:formatCode>
                <c:ptCount val="3"/>
                <c:pt idx="0">
                  <c:v>0.48125667795337668</c:v>
                </c:pt>
                <c:pt idx="1">
                  <c:v>0.13124552438489509</c:v>
                </c:pt>
                <c:pt idx="2">
                  <c:v>0.38749779766172837</c:v>
                </c:pt>
              </c:numCache>
            </c:numRef>
          </c:val>
          <c:extLst>
            <c:ext xmlns:c16="http://schemas.microsoft.com/office/drawing/2014/chart" uri="{C3380CC4-5D6E-409C-BE32-E72D297353CC}">
              <c16:uniqueId val="{00000002-CBFC-4687-B2B4-8021477842FE}"/>
            </c:ext>
          </c:extLst>
        </c:ser>
        <c:dLbls>
          <c:showLegendKey val="0"/>
          <c:showVal val="0"/>
          <c:showCatName val="0"/>
          <c:showSerName val="0"/>
          <c:showPercent val="0"/>
          <c:showBubbleSize val="0"/>
        </c:dLbls>
        <c:gapWidth val="219"/>
        <c:overlap val="-27"/>
        <c:axId val="872495631"/>
        <c:axId val="872474415"/>
      </c:barChart>
      <c:catAx>
        <c:axId val="872495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872474415"/>
        <c:crosses val="autoZero"/>
        <c:auto val="1"/>
        <c:lblAlgn val="ctr"/>
        <c:lblOffset val="100"/>
        <c:noMultiLvlLbl val="0"/>
      </c:catAx>
      <c:valAx>
        <c:axId val="87247441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72495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Hoja1!$B$1</c:f>
              <c:strCache>
                <c:ptCount val="1"/>
                <c:pt idx="0">
                  <c:v>Bajo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Hoja1!$B$2:$B$4</c:f>
              <c:numCache>
                <c:formatCode>###0%</c:formatCode>
                <c:ptCount val="3"/>
                <c:pt idx="0">
                  <c:v>0.60857519058742626</c:v>
                </c:pt>
                <c:pt idx="1">
                  <c:v>0.16814275166407269</c:v>
                </c:pt>
                <c:pt idx="2">
                  <c:v>0.22328205774850163</c:v>
                </c:pt>
              </c:numCache>
            </c:numRef>
          </c:val>
          <c:extLst>
            <c:ext xmlns:c16="http://schemas.microsoft.com/office/drawing/2014/chart" uri="{C3380CC4-5D6E-409C-BE32-E72D297353CC}">
              <c16:uniqueId val="{00000000-EA59-43AB-99E7-BE2F5B8E24AC}"/>
            </c:ext>
          </c:extLst>
        </c:ser>
        <c:ser>
          <c:idx val="1"/>
          <c:order val="1"/>
          <c:tx>
            <c:strRef>
              <c:f>Hoja1!$C$1</c:f>
              <c:strCache>
                <c:ptCount val="1"/>
                <c:pt idx="0">
                  <c:v>Medio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Hoja1!$C$2:$C$4</c:f>
              <c:numCache>
                <c:formatCode>###0%</c:formatCode>
                <c:ptCount val="3"/>
                <c:pt idx="0">
                  <c:v>0.4034825563261501</c:v>
                </c:pt>
                <c:pt idx="1">
                  <c:v>0.32667760796283885</c:v>
                </c:pt>
                <c:pt idx="2">
                  <c:v>0.26983983571101067</c:v>
                </c:pt>
              </c:numCache>
            </c:numRef>
          </c:val>
          <c:extLst>
            <c:ext xmlns:c16="http://schemas.microsoft.com/office/drawing/2014/chart" uri="{C3380CC4-5D6E-409C-BE32-E72D297353CC}">
              <c16:uniqueId val="{00000001-EA59-43AB-99E7-BE2F5B8E24AC}"/>
            </c:ext>
          </c:extLst>
        </c:ser>
        <c:ser>
          <c:idx val="2"/>
          <c:order val="2"/>
          <c:tx>
            <c:strRef>
              <c:f>Hoja1!$D$1</c:f>
              <c:strCache>
                <c:ptCount val="1"/>
                <c:pt idx="0">
                  <c:v>Alto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DM Sans" panose="020B0604020202020204" charset="0"/>
                    <a:ea typeface="+mn-ea"/>
                    <a:cs typeface="+mn-cs"/>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Muy de acuerdo / De acuerdo</c:v>
                </c:pt>
                <c:pt idx="1">
                  <c:v>Neutral</c:v>
                </c:pt>
                <c:pt idx="2">
                  <c:v>Muy en desacuerdo / En desacuerdo</c:v>
                </c:pt>
              </c:strCache>
            </c:strRef>
          </c:cat>
          <c:val>
            <c:numRef>
              <c:f>Hoja1!$D$2:$D$4</c:f>
              <c:numCache>
                <c:formatCode>###0%</c:formatCode>
                <c:ptCount val="3"/>
                <c:pt idx="0">
                  <c:v>0.31050547523122357</c:v>
                </c:pt>
                <c:pt idx="1">
                  <c:v>0.26147159159822708</c:v>
                </c:pt>
                <c:pt idx="2">
                  <c:v>0.42802293317054946</c:v>
                </c:pt>
              </c:numCache>
            </c:numRef>
          </c:val>
          <c:extLst>
            <c:ext xmlns:c16="http://schemas.microsoft.com/office/drawing/2014/chart" uri="{C3380CC4-5D6E-409C-BE32-E72D297353CC}">
              <c16:uniqueId val="{00000002-EA59-43AB-99E7-BE2F5B8E24AC}"/>
            </c:ext>
          </c:extLst>
        </c:ser>
        <c:dLbls>
          <c:showLegendKey val="0"/>
          <c:showVal val="0"/>
          <c:showCatName val="0"/>
          <c:showSerName val="0"/>
          <c:showPercent val="0"/>
          <c:showBubbleSize val="0"/>
        </c:dLbls>
        <c:gapWidth val="219"/>
        <c:overlap val="-27"/>
        <c:axId val="872495631"/>
        <c:axId val="872474415"/>
      </c:barChart>
      <c:catAx>
        <c:axId val="872495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crossAx val="872474415"/>
        <c:crosses val="autoZero"/>
        <c:auto val="1"/>
        <c:lblAlgn val="ctr"/>
        <c:lblOffset val="100"/>
        <c:noMultiLvlLbl val="0"/>
      </c:catAx>
      <c:valAx>
        <c:axId val="87247441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72495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L"/>
        </a:p>
      </c:txPr>
    </c:legend>
    <c:plotVisOnly val="1"/>
    <c:dispBlanksAs val="gap"/>
    <c:showDLblsOverMax val="0"/>
  </c:chart>
  <c:spPr>
    <a:noFill/>
    <a:ln>
      <a:noFill/>
    </a:ln>
    <a:effectLst/>
  </c:spPr>
  <c:txPr>
    <a:bodyPr/>
    <a:lstStyle/>
    <a:p>
      <a:pPr>
        <a:defRPr/>
      </a:pPr>
      <a:endParaRPr lang="es-C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1" y="4415790"/>
            <a:ext cx="5608320" cy="418338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701041" y="4415790"/>
            <a:ext cx="5608320" cy="418338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0: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1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1: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1" name="Google Shape;151;p1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2: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1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3: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0" name="Google Shape;170;p1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4: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p1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5: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8: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7" name="Google Shape;197;p1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9: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8" name="Google Shape;208;p1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20: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1" name="Google Shape;221;p2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21: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4" name="Google Shape;234;p2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701041" y="4415790"/>
            <a:ext cx="5608320" cy="418338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22: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9" name="Google Shape;239;p2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23: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9" name="Google Shape;249;p2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24: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p2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25: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9" name="Google Shape;269;p2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26: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4" name="Google Shape;274;p2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27: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1" name="Google Shape;281;p2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28: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8" name="Google Shape;288;p2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29: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4" name="Google Shape;294;p2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29: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4" name="Google Shape;294;p2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51065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1" name="Google Shape;301;p31:notes"/>
          <p:cNvSpPr txBox="1">
            <a:spLocks noGrp="1"/>
          </p:cNvSpPr>
          <p:nvPr>
            <p:ph type="body" idx="1"/>
          </p:nvPr>
        </p:nvSpPr>
        <p:spPr>
          <a:xfrm>
            <a:off x="701041" y="4415790"/>
            <a:ext cx="5608320" cy="418338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p3:notes"/>
          <p:cNvSpPr txBox="1">
            <a:spLocks noGrp="1"/>
          </p:cNvSpPr>
          <p:nvPr>
            <p:ph type="body" idx="1"/>
          </p:nvPr>
        </p:nvSpPr>
        <p:spPr>
          <a:xfrm>
            <a:off x="701041" y="4415790"/>
            <a:ext cx="5608320" cy="418338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4: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0" name="Google Shape;80;p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5: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p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6: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0" name="Google Shape;110;p7:notes"/>
          <p:cNvSpPr txBox="1">
            <a:spLocks noGrp="1"/>
          </p:cNvSpPr>
          <p:nvPr>
            <p:ph type="body" idx="1"/>
          </p:nvPr>
        </p:nvSpPr>
        <p:spPr>
          <a:xfrm>
            <a:off x="701041" y="4415790"/>
            <a:ext cx="5608320" cy="4183380"/>
          </a:xfrm>
          <a:prstGeom prst="rect">
            <a:avLst/>
          </a:prstGeom>
          <a:noFill/>
          <a:ln>
            <a:noFill/>
          </a:ln>
        </p:spPr>
        <p:txBody>
          <a:bodyPr spcFirstLastPara="1" wrap="square" lIns="91425" tIns="91425" rIns="91425" bIns="91425" anchor="t" anchorCtr="0">
            <a:noAutofit/>
          </a:bodyPr>
          <a:lstStyle/>
          <a:p>
            <a:pPr marL="457200" lvl="0" indent="-22860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8: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9:notes"/>
          <p:cNvSpPr txBox="1">
            <a:spLocks noGrp="1"/>
          </p:cNvSpPr>
          <p:nvPr>
            <p:ph type="body" idx="1"/>
          </p:nvPr>
        </p:nvSpPr>
        <p:spPr>
          <a:xfrm>
            <a:off x="701041" y="4415790"/>
            <a:ext cx="5608320" cy="41833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3"/>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33"/>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3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42"/>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5" name="Google Shape;45;p4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43"/>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43"/>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9" name="Google Shape;49;p4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
        <p:cNvGrpSpPr/>
        <p:nvPr/>
      </p:nvGrpSpPr>
      <p:grpSpPr>
        <a:xfrm>
          <a:off x="0" y="0"/>
          <a:ext cx="0" cy="0"/>
          <a:chOff x="0" y="0"/>
          <a:chExt cx="0" cy="0"/>
        </a:xfrm>
      </p:grpSpPr>
      <p:sp>
        <p:nvSpPr>
          <p:cNvPr id="17" name="Google Shape;17;p3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3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0" name="Google Shape;20;p3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21" name="Google Shape;21;p3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3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4" name="Google Shape;24;p37"/>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5" name="Google Shape;25;p37"/>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6" name="Google Shape;26;p3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3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9" name="Google Shape;29;p3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39"/>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2" name="Google Shape;32;p39"/>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3" name="Google Shape;33;p3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4"/>
        <p:cNvGrpSpPr/>
        <p:nvPr/>
      </p:nvGrpSpPr>
      <p:grpSpPr>
        <a:xfrm>
          <a:off x="0" y="0"/>
          <a:ext cx="0" cy="0"/>
          <a:chOff x="0" y="0"/>
          <a:chExt cx="0" cy="0"/>
        </a:xfrm>
      </p:grpSpPr>
      <p:sp>
        <p:nvSpPr>
          <p:cNvPr id="35" name="Google Shape;35;p40"/>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6" name="Google Shape;36;p4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4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41"/>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40" name="Google Shape;40;p41"/>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1" name="Google Shape;41;p41"/>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2" name="Google Shape;42;p4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3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3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3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1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chart" Target="../charts/chart22.xml"/></Relationships>
</file>

<file path=ppt/slides/_rels/slide21.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chart" Target="../charts/chart24.xml"/></Relationships>
</file>

<file path=ppt/slides/_rels/slide22.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chart" Target="../charts/chart2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t="96688"/>
          <a:stretch/>
        </p:blipFill>
        <p:spPr>
          <a:xfrm>
            <a:off x="0" y="4543950"/>
            <a:ext cx="9144001" cy="599551"/>
          </a:xfrm>
          <a:prstGeom prst="rect">
            <a:avLst/>
          </a:prstGeom>
          <a:noFill/>
          <a:ln>
            <a:noFill/>
          </a:ln>
        </p:spPr>
      </p:pic>
      <p:pic>
        <p:nvPicPr>
          <p:cNvPr id="55" name="Google Shape;55;p1"/>
          <p:cNvPicPr preferRelativeResize="0"/>
          <p:nvPr/>
        </p:nvPicPr>
        <p:blipFill rotWithShape="1">
          <a:blip r:embed="rId4">
            <a:alphaModFix/>
          </a:blip>
          <a:srcRect/>
          <a:stretch/>
        </p:blipFill>
        <p:spPr>
          <a:xfrm>
            <a:off x="2761705" y="598182"/>
            <a:ext cx="3620588" cy="1327549"/>
          </a:xfrm>
          <a:prstGeom prst="rect">
            <a:avLst/>
          </a:prstGeom>
          <a:noFill/>
          <a:ln>
            <a:noFill/>
          </a:ln>
        </p:spPr>
      </p:pic>
      <p:sp>
        <p:nvSpPr>
          <p:cNvPr id="56" name="Google Shape;56;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1</a:t>
            </a:fld>
            <a:endParaRPr/>
          </a:p>
        </p:txBody>
      </p:sp>
      <p:sp>
        <p:nvSpPr>
          <p:cNvPr id="57" name="Google Shape;57;p1"/>
          <p:cNvSpPr txBox="1"/>
          <p:nvPr/>
        </p:nvSpPr>
        <p:spPr>
          <a:xfrm>
            <a:off x="3302038" y="4630265"/>
            <a:ext cx="2523448" cy="5232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CL" sz="1400" b="1" i="0" u="none" strike="noStrike" cap="none">
                <a:solidFill>
                  <a:schemeClr val="lt1"/>
                </a:solidFill>
                <a:latin typeface="DM Sans"/>
                <a:ea typeface="DM Sans"/>
                <a:cs typeface="DM Sans"/>
                <a:sym typeface="DM Sans"/>
              </a:rPr>
              <a:t>Departamento de Estudios</a:t>
            </a:r>
            <a:endParaRPr/>
          </a:p>
          <a:p>
            <a:pPr marL="0" marR="0" lvl="0" indent="0" algn="ctr" rtl="0">
              <a:lnSpc>
                <a:spcPct val="100000"/>
              </a:lnSpc>
              <a:spcBef>
                <a:spcPts val="0"/>
              </a:spcBef>
              <a:spcAft>
                <a:spcPts val="0"/>
              </a:spcAft>
              <a:buNone/>
            </a:pPr>
            <a:r>
              <a:rPr lang="es-CL" sz="1400" b="1" i="0" u="none" strike="noStrike" cap="none">
                <a:solidFill>
                  <a:schemeClr val="lt1"/>
                </a:solidFill>
                <a:latin typeface="DM Sans"/>
                <a:ea typeface="DM Sans"/>
                <a:cs typeface="DM Sans"/>
                <a:sym typeface="DM Sans"/>
              </a:rPr>
              <a:t>12 de Noviembre 2020</a:t>
            </a:r>
            <a:endParaRPr sz="1400" b="1" i="0" u="none" strike="noStrike" cap="none">
              <a:solidFill>
                <a:schemeClr val="lt1"/>
              </a:solidFill>
              <a:latin typeface="DM Sans"/>
              <a:ea typeface="DM Sans"/>
              <a:cs typeface="DM Sans"/>
              <a:sym typeface="DM Sans"/>
            </a:endParaRPr>
          </a:p>
        </p:txBody>
      </p:sp>
      <p:sp>
        <p:nvSpPr>
          <p:cNvPr id="58" name="Google Shape;58;p1"/>
          <p:cNvSpPr txBox="1"/>
          <p:nvPr/>
        </p:nvSpPr>
        <p:spPr>
          <a:xfrm>
            <a:off x="3022537" y="2819342"/>
            <a:ext cx="3098925" cy="83099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CL" sz="2400" b="1" i="0" u="none" strike="noStrike" cap="none">
                <a:solidFill>
                  <a:srgbClr val="000000"/>
                </a:solidFill>
                <a:latin typeface="DM Sans"/>
                <a:ea typeface="DM Sans"/>
                <a:cs typeface="DM Sans"/>
                <a:sym typeface="DM Sans"/>
              </a:rPr>
              <a:t>Evaluación de la </a:t>
            </a:r>
            <a:br>
              <a:rPr lang="es-CL" sz="2400" b="1" i="0" u="none" strike="noStrike" cap="none">
                <a:solidFill>
                  <a:srgbClr val="000000"/>
                </a:solidFill>
                <a:latin typeface="DM Sans"/>
                <a:ea typeface="DM Sans"/>
                <a:cs typeface="DM Sans"/>
                <a:sym typeface="DM Sans"/>
              </a:rPr>
            </a:br>
            <a:r>
              <a:rPr lang="es-CL" sz="2400" b="1" i="0" u="none" strike="noStrike" cap="none">
                <a:solidFill>
                  <a:srgbClr val="000000"/>
                </a:solidFill>
                <a:latin typeface="DM Sans"/>
                <a:ea typeface="DM Sans"/>
                <a:cs typeface="DM Sans"/>
                <a:sym typeface="DM Sans"/>
              </a:rPr>
              <a:t>franja política 2020</a:t>
            </a:r>
            <a:endParaRPr sz="2400" b="1" i="0" u="none" strike="noStrike" cap="none">
              <a:solidFill>
                <a:srgbClr val="000000"/>
              </a:solidFill>
              <a:latin typeface="DM Sans"/>
              <a:ea typeface="DM Sans"/>
              <a:cs typeface="DM Sans"/>
              <a:sym typeface="DM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10</a:t>
            </a:fld>
            <a:endParaRPr/>
          </a:p>
        </p:txBody>
      </p:sp>
      <p:sp>
        <p:nvSpPr>
          <p:cNvPr id="144" name="Google Shape;144;p10"/>
          <p:cNvSpPr txBox="1"/>
          <p:nvPr/>
        </p:nvSpPr>
        <p:spPr>
          <a:xfrm>
            <a:off x="257174" y="853195"/>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526</a:t>
            </a:r>
            <a:endParaRPr sz="1200" b="0" i="0" u="none" strike="noStrike" cap="none" dirty="0">
              <a:solidFill>
                <a:srgbClr val="7F7F7F"/>
              </a:solidFill>
              <a:latin typeface="DM Sans"/>
              <a:ea typeface="DM Sans"/>
              <a:cs typeface="DM Sans"/>
              <a:sym typeface="DM Sans"/>
            </a:endParaRPr>
          </a:p>
        </p:txBody>
      </p:sp>
      <p:sp>
        <p:nvSpPr>
          <p:cNvPr id="145" name="Google Shape;145;p10"/>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146" name="Google Shape;146;p10"/>
          <p:cNvSpPr txBox="1"/>
          <p:nvPr/>
        </p:nvSpPr>
        <p:spPr>
          <a:xfrm>
            <a:off x="257174" y="514350"/>
            <a:ext cx="7255734"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“LA FRANJA CUMPLE UN ROL HISTÓRICO PARA EL PAÍS”, POR ZONA</a:t>
            </a:r>
            <a:endParaRPr sz="3200" b="0" i="0" u="none" strike="noStrike" cap="none">
              <a:solidFill>
                <a:srgbClr val="FF0066"/>
              </a:solidFill>
              <a:latin typeface="DM Sans"/>
              <a:ea typeface="DM Sans"/>
              <a:cs typeface="DM Sans"/>
              <a:sym typeface="DM Sans"/>
            </a:endParaRPr>
          </a:p>
        </p:txBody>
      </p:sp>
      <p:graphicFrame>
        <p:nvGraphicFramePr>
          <p:cNvPr id="147" name="Google Shape;147;p10"/>
          <p:cNvGraphicFramePr/>
          <p:nvPr/>
        </p:nvGraphicFramePr>
        <p:xfrm>
          <a:off x="164757" y="1388247"/>
          <a:ext cx="4572000" cy="2592000"/>
        </p:xfrm>
        <a:graphic>
          <a:graphicData uri="http://schemas.openxmlformats.org/drawingml/2006/chart">
            <c:chart xmlns:c="http://schemas.openxmlformats.org/drawingml/2006/chart" xmlns:r="http://schemas.openxmlformats.org/officeDocument/2006/relationships" r:id="rId3"/>
          </a:graphicData>
        </a:graphic>
      </p:graphicFrame>
      <p:sp>
        <p:nvSpPr>
          <p:cNvPr id="148" name="Google Shape;148;p10"/>
          <p:cNvSpPr txBox="1"/>
          <p:nvPr/>
        </p:nvSpPr>
        <p:spPr>
          <a:xfrm>
            <a:off x="5906530" y="1472899"/>
            <a:ext cx="2765522" cy="1077178"/>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600" b="0" i="0" u="none" strike="noStrike" cap="none" dirty="0">
                <a:solidFill>
                  <a:srgbClr val="000000"/>
                </a:solidFill>
                <a:latin typeface="DM Sans"/>
                <a:ea typeface="DM Sans"/>
                <a:cs typeface="DM Sans"/>
                <a:sym typeface="DM Sans"/>
              </a:rPr>
              <a:t>El rol histórico </a:t>
            </a:r>
            <a:r>
              <a:rPr lang="es-CL" sz="1600" b="0" i="0" u="none" strike="noStrike" cap="none" dirty="0" smtClean="0">
                <a:solidFill>
                  <a:srgbClr val="000000"/>
                </a:solidFill>
                <a:latin typeface="DM Sans"/>
                <a:ea typeface="DM Sans"/>
                <a:cs typeface="DM Sans"/>
                <a:sym typeface="DM Sans"/>
              </a:rPr>
              <a:t>es </a:t>
            </a:r>
            <a:r>
              <a:rPr lang="es-CL" sz="1600" b="0" i="0" u="none" strike="noStrike" cap="none" dirty="0">
                <a:solidFill>
                  <a:srgbClr val="000000"/>
                </a:solidFill>
                <a:latin typeface="DM Sans"/>
                <a:ea typeface="DM Sans"/>
                <a:cs typeface="DM Sans"/>
                <a:sym typeface="DM Sans"/>
              </a:rPr>
              <a:t>mejor evaluado en regiones </a:t>
            </a:r>
            <a:r>
              <a:rPr lang="es-CL" sz="1600" b="0" i="0" u="none" strike="noStrike" cap="none" dirty="0" smtClean="0">
                <a:solidFill>
                  <a:srgbClr val="000000"/>
                </a:solidFill>
                <a:latin typeface="DM Sans"/>
                <a:ea typeface="DM Sans"/>
                <a:cs typeface="DM Sans"/>
                <a:sym typeface="DM Sans"/>
              </a:rPr>
              <a:t>distintas </a:t>
            </a:r>
            <a:r>
              <a:rPr lang="es-CL" sz="1600" b="0" i="0" u="none" strike="noStrike" cap="none" dirty="0">
                <a:solidFill>
                  <a:srgbClr val="000000"/>
                </a:solidFill>
                <a:latin typeface="DM Sans"/>
                <a:ea typeface="DM Sans"/>
                <a:cs typeface="DM Sans"/>
                <a:sym typeface="DM Sans"/>
              </a:rPr>
              <a:t>de la Región Metropolitana. .</a:t>
            </a:r>
            <a:endParaRPr sz="1600" b="0" i="0" u="none" strike="noStrike" cap="none" dirty="0">
              <a:solidFill>
                <a:srgbClr val="000000"/>
              </a:solidFill>
              <a:latin typeface="DM Sans"/>
              <a:ea typeface="DM Sans"/>
              <a:cs typeface="DM Sans"/>
              <a:sym typeface="DM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11</a:t>
            </a:fld>
            <a:endParaRPr/>
          </a:p>
        </p:txBody>
      </p:sp>
      <p:sp>
        <p:nvSpPr>
          <p:cNvPr id="154" name="Google Shape;154;p11"/>
          <p:cNvSpPr txBox="1"/>
          <p:nvPr/>
        </p:nvSpPr>
        <p:spPr>
          <a:xfrm>
            <a:off x="257174" y="866730"/>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520</a:t>
            </a:r>
            <a:endParaRPr sz="1200" b="0" i="0" u="none" strike="noStrike" cap="none" dirty="0">
              <a:solidFill>
                <a:srgbClr val="7F7F7F"/>
              </a:solidFill>
              <a:latin typeface="DM Sans"/>
              <a:ea typeface="DM Sans"/>
              <a:cs typeface="DM Sans"/>
              <a:sym typeface="DM Sans"/>
            </a:endParaRPr>
          </a:p>
        </p:txBody>
      </p:sp>
      <p:sp>
        <p:nvSpPr>
          <p:cNvPr id="155" name="Google Shape;155;p11"/>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156" name="Google Shape;156;p11"/>
          <p:cNvSpPr txBox="1"/>
          <p:nvPr/>
        </p:nvSpPr>
        <p:spPr>
          <a:xfrm>
            <a:off x="257174" y="514350"/>
            <a:ext cx="7255734"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“LA FRANJA ES ÚTIL PARA DECIDIR QUÉ ALTERNATIVAS VOTAR”, POR EDAD Y GSE</a:t>
            </a:r>
            <a:endParaRPr sz="3200" b="0" i="0" u="none" strike="noStrike" cap="none">
              <a:solidFill>
                <a:srgbClr val="FF0066"/>
              </a:solidFill>
              <a:latin typeface="DM Sans"/>
              <a:ea typeface="DM Sans"/>
              <a:cs typeface="DM Sans"/>
              <a:sym typeface="DM Sans"/>
            </a:endParaRPr>
          </a:p>
        </p:txBody>
      </p:sp>
      <p:graphicFrame>
        <p:nvGraphicFramePr>
          <p:cNvPr id="157" name="Google Shape;157;p11"/>
          <p:cNvGraphicFramePr/>
          <p:nvPr/>
        </p:nvGraphicFramePr>
        <p:xfrm>
          <a:off x="237158" y="1363534"/>
          <a:ext cx="4392000" cy="259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8" name="Google Shape;158;p11"/>
          <p:cNvGraphicFramePr/>
          <p:nvPr/>
        </p:nvGraphicFramePr>
        <p:xfrm>
          <a:off x="4629158" y="1363534"/>
          <a:ext cx="4392000" cy="2592000"/>
        </p:xfrm>
        <a:graphic>
          <a:graphicData uri="http://schemas.openxmlformats.org/drawingml/2006/chart">
            <c:chart xmlns:c="http://schemas.openxmlformats.org/drawingml/2006/chart" xmlns:r="http://schemas.openxmlformats.org/officeDocument/2006/relationships" r:id="rId4"/>
          </a:graphicData>
        </a:graphic>
      </p:graphicFrame>
      <p:sp>
        <p:nvSpPr>
          <p:cNvPr id="8" name="Google Shape;138;p9"/>
          <p:cNvSpPr txBox="1"/>
          <p:nvPr/>
        </p:nvSpPr>
        <p:spPr>
          <a:xfrm>
            <a:off x="123755" y="3944221"/>
            <a:ext cx="8814300" cy="738623"/>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400" b="0" i="0" u="none" strike="noStrike" cap="none" dirty="0" smtClean="0">
                <a:solidFill>
                  <a:srgbClr val="000000"/>
                </a:solidFill>
                <a:latin typeface="DM Sans"/>
                <a:ea typeface="DM Sans"/>
                <a:cs typeface="DM Sans"/>
                <a:sym typeface="DM Sans"/>
              </a:rPr>
              <a:t>En cuanto a la utilidad de la Franja para decidir el voto, el acuerdo y el desacuerdo comparten porcentajes similares, si bien para la mayoría de las personas de estrato bajo, la franja es útil para su decisión. Quienes manifiestan más desacuerdo son los mayores de 55 y grupos de estrato alto.</a:t>
            </a:r>
            <a:endParaRPr sz="1400" b="0" i="0" u="none" strike="noStrike" cap="none" dirty="0">
              <a:solidFill>
                <a:srgbClr val="000000"/>
              </a:solidFill>
              <a:latin typeface="DM Sans"/>
              <a:ea typeface="DM Sans"/>
              <a:cs typeface="DM Sans"/>
              <a:sym typeface="DM Sans"/>
            </a:endParaRPr>
          </a:p>
        </p:txBody>
      </p:sp>
      <p:sp>
        <p:nvSpPr>
          <p:cNvPr id="9" name="Google Shape;154;p11"/>
          <p:cNvSpPr txBox="1"/>
          <p:nvPr/>
        </p:nvSpPr>
        <p:spPr>
          <a:xfrm>
            <a:off x="4629158" y="851061"/>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438</a:t>
            </a:r>
            <a:endParaRPr sz="1200" b="0" i="0" u="none" strike="noStrike" cap="none" dirty="0">
              <a:solidFill>
                <a:srgbClr val="7F7F7F"/>
              </a:solidFill>
              <a:latin typeface="DM Sans"/>
              <a:ea typeface="DM Sans"/>
              <a:cs typeface="DM Sans"/>
              <a:sym typeface="DM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12</a:t>
            </a:fld>
            <a:endParaRPr/>
          </a:p>
        </p:txBody>
      </p:sp>
      <p:sp>
        <p:nvSpPr>
          <p:cNvPr id="164" name="Google Shape;164;p12"/>
          <p:cNvSpPr txBox="1"/>
          <p:nvPr/>
        </p:nvSpPr>
        <p:spPr>
          <a:xfrm>
            <a:off x="316168" y="825498"/>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520</a:t>
            </a:r>
            <a:endParaRPr sz="1200" b="0" i="0" u="none" strike="noStrike" cap="none" dirty="0">
              <a:solidFill>
                <a:srgbClr val="7F7F7F"/>
              </a:solidFill>
              <a:latin typeface="DM Sans"/>
              <a:ea typeface="DM Sans"/>
              <a:cs typeface="DM Sans"/>
              <a:sym typeface="DM Sans"/>
            </a:endParaRPr>
          </a:p>
        </p:txBody>
      </p:sp>
      <p:sp>
        <p:nvSpPr>
          <p:cNvPr id="165" name="Google Shape;165;p12"/>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166" name="Google Shape;166;p12"/>
          <p:cNvSpPr txBox="1"/>
          <p:nvPr/>
        </p:nvSpPr>
        <p:spPr>
          <a:xfrm>
            <a:off x="257174" y="514350"/>
            <a:ext cx="7255734"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“LA FRANJA ES ÚTIL PARA DECIDIR QUÉ ALTERNATIVAS VOTAR”, POR ZONA</a:t>
            </a:r>
            <a:endParaRPr sz="3200" b="0" i="0" u="none" strike="noStrike" cap="none">
              <a:solidFill>
                <a:srgbClr val="FF0066"/>
              </a:solidFill>
              <a:latin typeface="DM Sans"/>
              <a:ea typeface="DM Sans"/>
              <a:cs typeface="DM Sans"/>
              <a:sym typeface="DM Sans"/>
            </a:endParaRPr>
          </a:p>
        </p:txBody>
      </p:sp>
      <p:graphicFrame>
        <p:nvGraphicFramePr>
          <p:cNvPr id="167" name="Google Shape;167;p12"/>
          <p:cNvGraphicFramePr/>
          <p:nvPr/>
        </p:nvGraphicFramePr>
        <p:xfrm>
          <a:off x="164757" y="1388247"/>
          <a:ext cx="4572000" cy="2592000"/>
        </p:xfrm>
        <a:graphic>
          <a:graphicData uri="http://schemas.openxmlformats.org/drawingml/2006/chart">
            <c:chart xmlns:c="http://schemas.openxmlformats.org/drawingml/2006/chart" xmlns:r="http://schemas.openxmlformats.org/officeDocument/2006/relationships" r:id="rId3"/>
          </a:graphicData>
        </a:graphic>
      </p:graphicFrame>
      <p:sp>
        <p:nvSpPr>
          <p:cNvPr id="7" name="Google Shape;138;p9"/>
          <p:cNvSpPr txBox="1"/>
          <p:nvPr/>
        </p:nvSpPr>
        <p:spPr>
          <a:xfrm>
            <a:off x="5361709" y="1945624"/>
            <a:ext cx="2616172" cy="95406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dirty="0">
                <a:latin typeface="DM Sans"/>
                <a:ea typeface="DM Sans"/>
                <a:cs typeface="DM Sans"/>
                <a:sym typeface="DM Sans"/>
              </a:rPr>
              <a:t>E</a:t>
            </a:r>
            <a:r>
              <a:rPr lang="es-CL" sz="1400" b="0" i="0" u="none" strike="noStrike" cap="none" dirty="0" smtClean="0">
                <a:solidFill>
                  <a:srgbClr val="000000"/>
                </a:solidFill>
                <a:latin typeface="DM Sans"/>
                <a:ea typeface="DM Sans"/>
                <a:cs typeface="DM Sans"/>
                <a:sym typeface="DM Sans"/>
              </a:rPr>
              <a:t>n regiones la franja televisiva también se percibe como más útil  para decidir </a:t>
            </a:r>
            <a:r>
              <a:rPr lang="es-CL" dirty="0" smtClean="0">
                <a:latin typeface="DM Sans"/>
                <a:ea typeface="DM Sans"/>
                <a:cs typeface="DM Sans"/>
                <a:sym typeface="DM Sans"/>
              </a:rPr>
              <a:t>el voto. </a:t>
            </a:r>
            <a:endParaRPr sz="1400" b="0" i="0" u="none" strike="noStrike" cap="none" dirty="0">
              <a:solidFill>
                <a:srgbClr val="000000"/>
              </a:solidFill>
              <a:latin typeface="DM Sans"/>
              <a:ea typeface="DM Sans"/>
              <a:cs typeface="DM Sans"/>
              <a:sym typeface="DM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13</a:t>
            </a:fld>
            <a:endParaRPr/>
          </a:p>
        </p:txBody>
      </p:sp>
      <p:sp>
        <p:nvSpPr>
          <p:cNvPr id="173" name="Google Shape;173;p13"/>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174" name="Google Shape;174;p13"/>
          <p:cNvSpPr txBox="1"/>
          <p:nvPr/>
        </p:nvSpPr>
        <p:spPr>
          <a:xfrm>
            <a:off x="257174" y="514350"/>
            <a:ext cx="7577010"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¿SE DEBE INCLUIR ORGS SOCIALES E INDEPENDIENTES EN LA FRANJA? POR EDAD Y GSE</a:t>
            </a:r>
            <a:endParaRPr sz="3200" b="0" i="0" u="none" strike="noStrike" cap="none">
              <a:solidFill>
                <a:srgbClr val="FF0066"/>
              </a:solidFill>
              <a:latin typeface="DM Sans"/>
              <a:ea typeface="DM Sans"/>
              <a:cs typeface="DM Sans"/>
              <a:sym typeface="DM Sans"/>
            </a:endParaRPr>
          </a:p>
        </p:txBody>
      </p:sp>
      <p:sp>
        <p:nvSpPr>
          <p:cNvPr id="175" name="Google Shape;175;p13"/>
          <p:cNvSpPr txBox="1"/>
          <p:nvPr/>
        </p:nvSpPr>
        <p:spPr>
          <a:xfrm>
            <a:off x="339553" y="932676"/>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561</a:t>
            </a:r>
            <a:endParaRPr sz="1200" b="0" i="0" u="none" strike="noStrike" cap="none" dirty="0">
              <a:solidFill>
                <a:srgbClr val="7F7F7F"/>
              </a:solidFill>
              <a:latin typeface="DM Sans"/>
              <a:ea typeface="DM Sans"/>
              <a:cs typeface="DM Sans"/>
              <a:sym typeface="DM Sans"/>
            </a:endParaRPr>
          </a:p>
        </p:txBody>
      </p:sp>
      <p:graphicFrame>
        <p:nvGraphicFramePr>
          <p:cNvPr id="176" name="Google Shape;176;p13"/>
          <p:cNvGraphicFramePr/>
          <p:nvPr/>
        </p:nvGraphicFramePr>
        <p:xfrm>
          <a:off x="339553" y="1314108"/>
          <a:ext cx="4392000" cy="2664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7" name="Google Shape;177;p13"/>
          <p:cNvGraphicFramePr/>
          <p:nvPr/>
        </p:nvGraphicFramePr>
        <p:xfrm>
          <a:off x="4629158" y="1314108"/>
          <a:ext cx="4392000" cy="2664000"/>
        </p:xfrm>
        <a:graphic>
          <a:graphicData uri="http://schemas.openxmlformats.org/drawingml/2006/chart">
            <c:chart xmlns:c="http://schemas.openxmlformats.org/drawingml/2006/chart" xmlns:r="http://schemas.openxmlformats.org/officeDocument/2006/relationships" r:id="rId4"/>
          </a:graphicData>
        </a:graphic>
      </p:graphicFrame>
      <p:sp>
        <p:nvSpPr>
          <p:cNvPr id="178" name="Google Shape;178;p13"/>
          <p:cNvSpPr txBox="1"/>
          <p:nvPr/>
        </p:nvSpPr>
        <p:spPr>
          <a:xfrm>
            <a:off x="123755" y="3944221"/>
            <a:ext cx="8814300" cy="738623"/>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400" b="0" i="0" u="none" strike="noStrike" cap="none" dirty="0" smtClean="0">
                <a:solidFill>
                  <a:srgbClr val="000000"/>
                </a:solidFill>
                <a:latin typeface="DM Sans"/>
                <a:ea typeface="DM Sans"/>
                <a:cs typeface="DM Sans"/>
                <a:sym typeface="DM Sans"/>
              </a:rPr>
              <a:t>A diferencia de los resultados anteriores, la </a:t>
            </a:r>
            <a:r>
              <a:rPr lang="es-CL" sz="1400" b="0" i="0" u="none" strike="noStrike" cap="none" dirty="0">
                <a:solidFill>
                  <a:srgbClr val="000000"/>
                </a:solidFill>
                <a:latin typeface="DM Sans"/>
                <a:ea typeface="DM Sans"/>
                <a:cs typeface="DM Sans"/>
                <a:sym typeface="DM Sans"/>
              </a:rPr>
              <a:t>inclusión de </a:t>
            </a:r>
            <a:r>
              <a:rPr lang="es-CL" sz="1400" b="0" i="0" u="none" strike="noStrike" cap="none" dirty="0" smtClean="0">
                <a:solidFill>
                  <a:srgbClr val="000000"/>
                </a:solidFill>
                <a:latin typeface="DM Sans"/>
                <a:ea typeface="DM Sans"/>
                <a:cs typeface="DM Sans"/>
                <a:sym typeface="DM Sans"/>
              </a:rPr>
              <a:t>organizaciones sociales y de independientes </a:t>
            </a:r>
            <a:r>
              <a:rPr lang="es-CL" sz="1400" b="0" i="0" u="none" strike="noStrike" cap="none" dirty="0">
                <a:solidFill>
                  <a:srgbClr val="000000"/>
                </a:solidFill>
                <a:latin typeface="DM Sans"/>
                <a:ea typeface="DM Sans"/>
                <a:cs typeface="DM Sans"/>
                <a:sym typeface="DM Sans"/>
              </a:rPr>
              <a:t>en la franja produce un muy amplio </a:t>
            </a:r>
            <a:r>
              <a:rPr lang="es-CL" sz="1400" b="0" i="0" u="none" strike="noStrike" cap="none" dirty="0" smtClean="0">
                <a:solidFill>
                  <a:srgbClr val="000000"/>
                </a:solidFill>
                <a:latin typeface="DM Sans"/>
                <a:ea typeface="DM Sans"/>
                <a:cs typeface="DM Sans"/>
                <a:sym typeface="DM Sans"/>
              </a:rPr>
              <a:t>acuerdo, independiente de la edad o el estrato socio-econ</a:t>
            </a:r>
            <a:r>
              <a:rPr lang="es-CL" dirty="0" smtClean="0">
                <a:latin typeface="DM Sans"/>
                <a:ea typeface="DM Sans"/>
                <a:cs typeface="DM Sans"/>
                <a:sym typeface="DM Sans"/>
              </a:rPr>
              <a:t>ómico </a:t>
            </a:r>
            <a:r>
              <a:rPr lang="es-CL" sz="1400" b="0" i="0" u="none" strike="noStrike" cap="none" dirty="0" smtClean="0">
                <a:solidFill>
                  <a:srgbClr val="000000"/>
                </a:solidFill>
                <a:latin typeface="DM Sans"/>
                <a:ea typeface="DM Sans"/>
                <a:cs typeface="DM Sans"/>
                <a:sym typeface="DM Sans"/>
              </a:rPr>
              <a:t>de las personas.</a:t>
            </a:r>
            <a:endParaRPr sz="1400" b="0" i="0" u="none" strike="noStrike" cap="none" dirty="0">
              <a:solidFill>
                <a:srgbClr val="000000"/>
              </a:solidFill>
              <a:latin typeface="DM Sans"/>
              <a:ea typeface="DM Sans"/>
              <a:cs typeface="DM Sans"/>
              <a:sym typeface="DM Sans"/>
            </a:endParaRPr>
          </a:p>
        </p:txBody>
      </p:sp>
      <p:sp>
        <p:nvSpPr>
          <p:cNvPr id="9" name="Google Shape;175;p13"/>
          <p:cNvSpPr txBox="1"/>
          <p:nvPr/>
        </p:nvSpPr>
        <p:spPr>
          <a:xfrm>
            <a:off x="4731553" y="922294"/>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478</a:t>
            </a:r>
            <a:endParaRPr sz="1200" b="0" i="0" u="none" strike="noStrike" cap="none" dirty="0">
              <a:solidFill>
                <a:srgbClr val="7F7F7F"/>
              </a:solidFill>
              <a:latin typeface="DM Sans"/>
              <a:ea typeface="DM Sans"/>
              <a:cs typeface="DM Sans"/>
              <a:sym typeface="DM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14</a:t>
            </a:fld>
            <a:endParaRPr/>
          </a:p>
        </p:txBody>
      </p:sp>
      <p:sp>
        <p:nvSpPr>
          <p:cNvPr id="184" name="Google Shape;184;p14"/>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185" name="Google Shape;185;p14"/>
          <p:cNvSpPr txBox="1"/>
          <p:nvPr/>
        </p:nvSpPr>
        <p:spPr>
          <a:xfrm>
            <a:off x="257173" y="514350"/>
            <a:ext cx="8005377"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¿QUÉ TAN IMPORTANTE ES QUE LA TV TRANSMITA UNA FRANJA? POR EDAD Y POS. POLÍTICA</a:t>
            </a:r>
            <a:endParaRPr sz="3200" b="0" i="0" u="none" strike="noStrike" cap="none">
              <a:solidFill>
                <a:srgbClr val="FF0066"/>
              </a:solidFill>
              <a:latin typeface="DM Sans"/>
              <a:ea typeface="DM Sans"/>
              <a:cs typeface="DM Sans"/>
              <a:sym typeface="DM Sans"/>
            </a:endParaRPr>
          </a:p>
        </p:txBody>
      </p:sp>
      <p:sp>
        <p:nvSpPr>
          <p:cNvPr id="186" name="Google Shape;186;p14"/>
          <p:cNvSpPr txBox="1"/>
          <p:nvPr/>
        </p:nvSpPr>
        <p:spPr>
          <a:xfrm>
            <a:off x="257173" y="932676"/>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595</a:t>
            </a:r>
            <a:endParaRPr sz="1200" b="0" i="0" u="none" strike="noStrike" cap="none" dirty="0">
              <a:solidFill>
                <a:srgbClr val="7F7F7F"/>
              </a:solidFill>
              <a:latin typeface="DM Sans"/>
              <a:ea typeface="DM Sans"/>
              <a:cs typeface="DM Sans"/>
              <a:sym typeface="DM Sans"/>
            </a:endParaRPr>
          </a:p>
        </p:txBody>
      </p:sp>
      <p:graphicFrame>
        <p:nvGraphicFramePr>
          <p:cNvPr id="187" name="Google Shape;187;p14"/>
          <p:cNvGraphicFramePr/>
          <p:nvPr/>
        </p:nvGraphicFramePr>
        <p:xfrm>
          <a:off x="208647" y="1209675"/>
          <a:ext cx="3836132" cy="2556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8" name="Google Shape;188;p14"/>
          <p:cNvGraphicFramePr/>
          <p:nvPr/>
        </p:nvGraphicFramePr>
        <p:xfrm>
          <a:off x="3921211" y="1209675"/>
          <a:ext cx="4889141" cy="2556000"/>
        </p:xfrm>
        <a:graphic>
          <a:graphicData uri="http://schemas.openxmlformats.org/drawingml/2006/chart">
            <c:chart xmlns:c="http://schemas.openxmlformats.org/drawingml/2006/chart" xmlns:r="http://schemas.openxmlformats.org/officeDocument/2006/relationships" r:id="rId4"/>
          </a:graphicData>
        </a:graphic>
      </p:graphicFrame>
      <p:sp>
        <p:nvSpPr>
          <p:cNvPr id="8" name="Google Shape;138;p9"/>
          <p:cNvSpPr txBox="1"/>
          <p:nvPr/>
        </p:nvSpPr>
        <p:spPr>
          <a:xfrm>
            <a:off x="123755" y="3944221"/>
            <a:ext cx="8814300" cy="738623"/>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400" b="0" i="0" u="none" strike="noStrike" cap="none" dirty="0" smtClean="0">
                <a:solidFill>
                  <a:srgbClr val="000000"/>
                </a:solidFill>
                <a:latin typeface="DM Sans"/>
                <a:ea typeface="DM Sans"/>
                <a:cs typeface="DM Sans"/>
                <a:sym typeface="DM Sans"/>
              </a:rPr>
              <a:t>En estas respuestas vemos la importancia atribuida a la televisión. Existe acuerdo que esta franja política se emita en este medio, con pocas diferencias en las variables socio- demográficas. Se percibe más importante eso si, entre quienes se ubican a la izquierda del espectro político. </a:t>
            </a:r>
            <a:endParaRPr sz="1400" b="0" i="0" u="none" strike="noStrike" cap="none" dirty="0">
              <a:solidFill>
                <a:srgbClr val="000000"/>
              </a:solidFill>
              <a:latin typeface="DM Sans"/>
              <a:ea typeface="DM Sans"/>
              <a:cs typeface="DM Sans"/>
              <a:sym typeface="DM Sans"/>
            </a:endParaRPr>
          </a:p>
        </p:txBody>
      </p:sp>
      <p:sp>
        <p:nvSpPr>
          <p:cNvPr id="9" name="Google Shape;186;p14"/>
          <p:cNvSpPr txBox="1"/>
          <p:nvPr/>
        </p:nvSpPr>
        <p:spPr>
          <a:xfrm>
            <a:off x="4044779" y="874699"/>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595</a:t>
            </a:r>
            <a:endParaRPr sz="1200" b="0" i="0" u="none" strike="noStrike" cap="none" dirty="0">
              <a:solidFill>
                <a:srgbClr val="7F7F7F"/>
              </a:solidFill>
              <a:latin typeface="DM Sans"/>
              <a:ea typeface="DM Sans"/>
              <a:cs typeface="DM Sans"/>
              <a:sym typeface="DM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5"/>
          <p:cNvSpPr txBox="1"/>
          <p:nvPr/>
        </p:nvSpPr>
        <p:spPr>
          <a:xfrm>
            <a:off x="1218368" y="1836814"/>
            <a:ext cx="6297247" cy="44105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s-CL" sz="2400" b="0" i="0" u="none" strike="noStrike" cap="small" dirty="0">
                <a:solidFill>
                  <a:srgbClr val="622A72"/>
                </a:solidFill>
                <a:latin typeface="Arial"/>
                <a:ea typeface="Arial"/>
                <a:cs typeface="Arial"/>
                <a:sym typeface="Arial"/>
              </a:rPr>
              <a:t>Datos de Audiencia de la </a:t>
            </a:r>
            <a:endParaRPr lang="es-CL" sz="2400" b="0" i="0" u="none" strike="noStrike" cap="small" dirty="0" smtClean="0">
              <a:solidFill>
                <a:srgbClr val="622A72"/>
              </a:solidFill>
              <a:latin typeface="Arial"/>
              <a:ea typeface="Arial"/>
              <a:cs typeface="Arial"/>
              <a:sym typeface="Arial"/>
            </a:endParaRPr>
          </a:p>
          <a:p>
            <a:pPr marL="0" marR="0" lvl="0" indent="0" algn="ctr" rtl="0">
              <a:lnSpc>
                <a:spcPct val="100000"/>
              </a:lnSpc>
              <a:spcBef>
                <a:spcPts val="0"/>
              </a:spcBef>
              <a:spcAft>
                <a:spcPts val="0"/>
              </a:spcAft>
              <a:buNone/>
            </a:pPr>
            <a:r>
              <a:rPr lang="es-CL" sz="2400" b="0" i="0" u="none" strike="noStrike" cap="small" dirty="0" smtClean="0">
                <a:solidFill>
                  <a:srgbClr val="622A72"/>
                </a:solidFill>
                <a:latin typeface="Arial"/>
                <a:ea typeface="Arial"/>
                <a:cs typeface="Arial"/>
                <a:sym typeface="Arial"/>
              </a:rPr>
              <a:t>Franja </a:t>
            </a:r>
            <a:r>
              <a:rPr lang="es-CL" sz="2400" b="0" i="0" u="none" strike="noStrike" cap="small" dirty="0">
                <a:solidFill>
                  <a:srgbClr val="622A72"/>
                </a:solidFill>
                <a:latin typeface="Arial"/>
                <a:ea typeface="Arial"/>
                <a:cs typeface="Arial"/>
                <a:sym typeface="Arial"/>
              </a:rPr>
              <a:t>Televisiva</a:t>
            </a:r>
            <a:endParaRPr sz="2400" b="0" i="0" u="none" strike="noStrike" cap="small" dirty="0">
              <a:solidFill>
                <a:srgbClr val="622A72"/>
              </a:solidFill>
              <a:latin typeface="Arial"/>
              <a:ea typeface="Arial"/>
              <a:cs typeface="Arial"/>
              <a:sym typeface="Arial"/>
            </a:endParaRPr>
          </a:p>
          <a:p>
            <a:pPr marL="0" marR="0" lvl="0" indent="0" algn="ctr" rtl="0">
              <a:lnSpc>
                <a:spcPct val="100000"/>
              </a:lnSpc>
              <a:spcBef>
                <a:spcPts val="0"/>
              </a:spcBef>
              <a:spcAft>
                <a:spcPts val="0"/>
              </a:spcAft>
              <a:buNone/>
            </a:pPr>
            <a:endParaRPr sz="2400" b="0" i="0" u="none" strike="noStrike" cap="small" dirty="0">
              <a:solidFill>
                <a:srgbClr val="622A72"/>
              </a:solidFill>
              <a:latin typeface="Arial"/>
              <a:ea typeface="Arial"/>
              <a:cs typeface="Arial"/>
              <a:sym typeface="Arial"/>
            </a:endParaRPr>
          </a:p>
        </p:txBody>
      </p:sp>
      <p:sp>
        <p:nvSpPr>
          <p:cNvPr id="194" name="Google Shape;194;p15"/>
          <p:cNvSpPr txBox="1"/>
          <p:nvPr/>
        </p:nvSpPr>
        <p:spPr>
          <a:xfrm>
            <a:off x="1111898" y="2697364"/>
            <a:ext cx="6510189" cy="5847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CL" sz="1600" b="0" i="0" u="none" strike="noStrike" cap="none" dirty="0">
                <a:solidFill>
                  <a:srgbClr val="80388B"/>
                </a:solidFill>
                <a:latin typeface="Arial"/>
                <a:ea typeface="Arial"/>
                <a:cs typeface="Arial"/>
                <a:sym typeface="Arial"/>
              </a:rPr>
              <a:t>En base a Ratings </a:t>
            </a:r>
            <a:r>
              <a:rPr lang="es-CL" sz="1600" b="0" i="0" u="none" strike="noStrike" cap="none" dirty="0" smtClean="0">
                <a:solidFill>
                  <a:srgbClr val="80388B"/>
                </a:solidFill>
                <a:latin typeface="Arial"/>
                <a:ea typeface="Arial"/>
                <a:cs typeface="Arial"/>
                <a:sym typeface="Arial"/>
              </a:rPr>
              <a:t>(datos de </a:t>
            </a:r>
            <a:r>
              <a:rPr lang="es-CL" sz="1600" b="0" i="0" u="none" strike="noStrike" cap="none" dirty="0" err="1" smtClean="0">
                <a:solidFill>
                  <a:srgbClr val="80388B"/>
                </a:solidFill>
                <a:latin typeface="Arial"/>
                <a:ea typeface="Arial"/>
                <a:cs typeface="Arial"/>
                <a:sym typeface="Arial"/>
              </a:rPr>
              <a:t>Kantar</a:t>
            </a:r>
            <a:r>
              <a:rPr lang="es-CL" sz="1600" b="0" i="0" u="none" strike="noStrike" cap="none" dirty="0" smtClean="0">
                <a:solidFill>
                  <a:srgbClr val="80388B"/>
                </a:solidFill>
                <a:latin typeface="Arial"/>
                <a:ea typeface="Arial"/>
                <a:cs typeface="Arial"/>
                <a:sym typeface="Arial"/>
              </a:rPr>
              <a:t> </a:t>
            </a:r>
            <a:r>
              <a:rPr lang="es-CL" sz="1600" b="0" i="0" u="none" strike="noStrike" cap="none" dirty="0" err="1">
                <a:solidFill>
                  <a:srgbClr val="80388B"/>
                </a:solidFill>
                <a:latin typeface="Arial"/>
                <a:ea typeface="Arial"/>
                <a:cs typeface="Arial"/>
                <a:sym typeface="Arial"/>
              </a:rPr>
              <a:t>Ibope</a:t>
            </a:r>
            <a:r>
              <a:rPr lang="es-CL" sz="1600" b="0" i="0" u="none" strike="noStrike" cap="none" dirty="0">
                <a:solidFill>
                  <a:srgbClr val="80388B"/>
                </a:solidFill>
                <a:latin typeface="Arial"/>
                <a:ea typeface="Arial"/>
                <a:cs typeface="Arial"/>
                <a:sym typeface="Arial"/>
              </a:rPr>
              <a:t>) </a:t>
            </a:r>
            <a:endParaRPr dirty="0"/>
          </a:p>
          <a:p>
            <a:pPr marL="0" marR="0" lvl="0" indent="0" algn="ctr" rtl="0">
              <a:lnSpc>
                <a:spcPct val="100000"/>
              </a:lnSpc>
              <a:spcBef>
                <a:spcPts val="0"/>
              </a:spcBef>
              <a:spcAft>
                <a:spcPts val="0"/>
              </a:spcAft>
              <a:buNone/>
            </a:pPr>
            <a:r>
              <a:rPr lang="es-CL" sz="1600" b="0" i="0" u="none" strike="noStrike" cap="none" dirty="0">
                <a:solidFill>
                  <a:srgbClr val="80388B"/>
                </a:solidFill>
                <a:latin typeface="Arial"/>
                <a:ea typeface="Arial"/>
                <a:cs typeface="Arial"/>
                <a:sym typeface="Arial"/>
              </a:rPr>
              <a:t>Periodo 25 de septiembre a 20 de octubre</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graphicFrame>
        <p:nvGraphicFramePr>
          <p:cNvPr id="199" name="Google Shape;199;p18"/>
          <p:cNvGraphicFramePr/>
          <p:nvPr/>
        </p:nvGraphicFramePr>
        <p:xfrm>
          <a:off x="397380" y="1115226"/>
          <a:ext cx="8409379" cy="2700000"/>
        </p:xfrm>
        <a:graphic>
          <a:graphicData uri="http://schemas.openxmlformats.org/drawingml/2006/chart">
            <c:chart xmlns:c="http://schemas.openxmlformats.org/drawingml/2006/chart" xmlns:r="http://schemas.openxmlformats.org/officeDocument/2006/relationships" r:id="rId3"/>
          </a:graphicData>
        </a:graphic>
      </p:graphicFrame>
      <p:sp>
        <p:nvSpPr>
          <p:cNvPr id="200" name="Google Shape;200;p18"/>
          <p:cNvSpPr txBox="1"/>
          <p:nvPr/>
        </p:nvSpPr>
        <p:spPr>
          <a:xfrm>
            <a:off x="347757" y="263939"/>
            <a:ext cx="7311475" cy="739085"/>
          </a:xfrm>
          <a:prstGeom prst="rect">
            <a:avLst/>
          </a:prstGeom>
          <a:noFill/>
          <a:ln>
            <a:noFill/>
          </a:ln>
        </p:spPr>
        <p:txBody>
          <a:bodyPr spcFirstLastPara="1" wrap="square" lIns="68575" tIns="34275" rIns="68575" bIns="34275" anchor="ctr" anchorCtr="0">
            <a:normAutofit/>
          </a:bodyPr>
          <a:lstStyle/>
          <a:p>
            <a:pPr marL="0" marR="0" lvl="0" indent="0" algn="l" rtl="0">
              <a:lnSpc>
                <a:spcPct val="90000"/>
              </a:lnSpc>
              <a:spcBef>
                <a:spcPts val="0"/>
              </a:spcBef>
              <a:spcAft>
                <a:spcPts val="0"/>
              </a:spcAft>
              <a:buClr>
                <a:srgbClr val="000000"/>
              </a:buClr>
              <a:buSzPts val="1462"/>
              <a:buFont typeface="Arial"/>
              <a:buNone/>
            </a:pPr>
            <a:r>
              <a:rPr lang="es-CL" sz="1462" b="0" i="0" u="none" strike="noStrike" cap="none" dirty="0">
                <a:solidFill>
                  <a:srgbClr val="80388C"/>
                </a:solidFill>
                <a:latin typeface="Arial"/>
                <a:ea typeface="Arial"/>
                <a:cs typeface="Arial"/>
                <a:sym typeface="Arial"/>
              </a:rPr>
              <a:t>DATOS GENERALES</a:t>
            </a:r>
            <a:endParaRPr dirty="0"/>
          </a:p>
          <a:p>
            <a:pPr marL="0" marR="0" lvl="0" indent="0" algn="l" rtl="0">
              <a:lnSpc>
                <a:spcPct val="90000"/>
              </a:lnSpc>
              <a:spcBef>
                <a:spcPts val="0"/>
              </a:spcBef>
              <a:spcAft>
                <a:spcPts val="0"/>
              </a:spcAft>
              <a:buClr>
                <a:srgbClr val="000000"/>
              </a:buClr>
              <a:buSzPts val="1462"/>
              <a:buFont typeface="Arial"/>
              <a:buNone/>
            </a:pPr>
            <a:r>
              <a:rPr lang="es-CL" sz="1462" b="0" i="0" u="none" strike="noStrike" cap="none" dirty="0">
                <a:solidFill>
                  <a:srgbClr val="7F7F7F"/>
                </a:solidFill>
                <a:latin typeface="Arial"/>
                <a:ea typeface="Arial"/>
                <a:cs typeface="Arial"/>
                <a:sym typeface="Arial"/>
              </a:rPr>
              <a:t>Fidelidad (individuos)</a:t>
            </a:r>
            <a:br>
              <a:rPr lang="es-CL" sz="1462" b="0" i="0" u="none" strike="noStrike" cap="none" dirty="0">
                <a:solidFill>
                  <a:srgbClr val="7F7F7F"/>
                </a:solidFill>
                <a:latin typeface="Arial"/>
                <a:ea typeface="Arial"/>
                <a:cs typeface="Arial"/>
                <a:sym typeface="Arial"/>
              </a:rPr>
            </a:br>
            <a:r>
              <a:rPr lang="es-CL" sz="1462" b="0" i="0" u="none" strike="noStrike" cap="none" dirty="0">
                <a:solidFill>
                  <a:srgbClr val="7F7F7F"/>
                </a:solidFill>
                <a:latin typeface="Arial"/>
                <a:ea typeface="Arial"/>
                <a:cs typeface="Arial"/>
                <a:sym typeface="Arial"/>
              </a:rPr>
              <a:t>Franja 12:45 horas</a:t>
            </a:r>
            <a:endParaRPr dirty="0"/>
          </a:p>
        </p:txBody>
      </p:sp>
      <p:sp>
        <p:nvSpPr>
          <p:cNvPr id="201" name="Google Shape;201;p18"/>
          <p:cNvSpPr/>
          <p:nvPr/>
        </p:nvSpPr>
        <p:spPr>
          <a:xfrm>
            <a:off x="878207" y="1115227"/>
            <a:ext cx="543208" cy="2660438"/>
          </a:xfrm>
          <a:prstGeom prst="flowChartAlternateProcess">
            <a:avLst/>
          </a:prstGeom>
          <a:solidFill>
            <a:srgbClr val="80388C">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02" name="Google Shape;202;p18"/>
          <p:cNvSpPr/>
          <p:nvPr/>
        </p:nvSpPr>
        <p:spPr>
          <a:xfrm>
            <a:off x="3054919" y="1115227"/>
            <a:ext cx="543208" cy="2660438"/>
          </a:xfrm>
          <a:prstGeom prst="flowChartAlternateProcess">
            <a:avLst/>
          </a:prstGeom>
          <a:solidFill>
            <a:srgbClr val="80388C">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03" name="Google Shape;203;p18"/>
          <p:cNvSpPr/>
          <p:nvPr/>
        </p:nvSpPr>
        <p:spPr>
          <a:xfrm>
            <a:off x="5279901" y="1115227"/>
            <a:ext cx="543208" cy="2706917"/>
          </a:xfrm>
          <a:prstGeom prst="flowChartAlternateProcess">
            <a:avLst/>
          </a:prstGeom>
          <a:solidFill>
            <a:srgbClr val="80388C">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04" name="Google Shape;204;p18"/>
          <p:cNvSpPr/>
          <p:nvPr/>
        </p:nvSpPr>
        <p:spPr>
          <a:xfrm>
            <a:off x="7470194" y="1115227"/>
            <a:ext cx="543208" cy="2700000"/>
          </a:xfrm>
          <a:prstGeom prst="flowChartAlternateProcess">
            <a:avLst/>
          </a:prstGeom>
          <a:solidFill>
            <a:srgbClr val="80388C">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05" name="Google Shape;205;p18"/>
          <p:cNvSpPr/>
          <p:nvPr/>
        </p:nvSpPr>
        <p:spPr>
          <a:xfrm>
            <a:off x="505285" y="3990779"/>
            <a:ext cx="7993508" cy="78479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500" b="0" i="0" u="none" strike="noStrike" cap="none" dirty="0" smtClean="0">
                <a:solidFill>
                  <a:srgbClr val="3F3F3F"/>
                </a:solidFill>
                <a:latin typeface="Arial"/>
                <a:ea typeface="Arial"/>
                <a:cs typeface="Arial"/>
                <a:sym typeface="Arial"/>
              </a:rPr>
              <a:t>El porcentaje </a:t>
            </a:r>
            <a:r>
              <a:rPr lang="es-CL" sz="1500" b="0" i="0" u="none" strike="noStrike" cap="none" dirty="0">
                <a:solidFill>
                  <a:srgbClr val="3F3F3F"/>
                </a:solidFill>
                <a:latin typeface="Arial"/>
                <a:ea typeface="Arial"/>
                <a:cs typeface="Arial"/>
                <a:sym typeface="Arial"/>
              </a:rPr>
              <a:t>de tiempo de la franja que las personas </a:t>
            </a:r>
            <a:r>
              <a:rPr lang="es-CL" sz="1500" b="0" i="0" u="none" strike="noStrike" cap="none" dirty="0" smtClean="0">
                <a:solidFill>
                  <a:srgbClr val="3F3F3F"/>
                </a:solidFill>
                <a:latin typeface="Arial"/>
                <a:ea typeface="Arial"/>
                <a:cs typeface="Arial"/>
                <a:sym typeface="Arial"/>
              </a:rPr>
              <a:t>efectivamente vieron a mediodía, es alta, al menos 70% del total. Es decir, tuvo alta fidelidad, si bien se evidencia </a:t>
            </a:r>
            <a:r>
              <a:rPr lang="es-CL" sz="1500" b="0" i="0" u="none" strike="noStrike" cap="none" dirty="0">
                <a:solidFill>
                  <a:srgbClr val="3F3F3F"/>
                </a:solidFill>
                <a:latin typeface="Arial"/>
                <a:ea typeface="Arial"/>
                <a:cs typeface="Arial"/>
                <a:sym typeface="Arial"/>
              </a:rPr>
              <a:t>una tendencia </a:t>
            </a:r>
            <a:r>
              <a:rPr lang="es-CL" sz="1500" b="0" i="0" u="none" strike="noStrike" cap="none" dirty="0" smtClean="0">
                <a:solidFill>
                  <a:srgbClr val="3F3F3F"/>
                </a:solidFill>
                <a:latin typeface="Arial"/>
                <a:ea typeface="Arial"/>
                <a:cs typeface="Arial"/>
                <a:sym typeface="Arial"/>
              </a:rPr>
              <a:t>leve a </a:t>
            </a:r>
            <a:r>
              <a:rPr lang="es-CL" sz="1500" b="0" i="0" u="none" strike="noStrike" cap="none" dirty="0">
                <a:solidFill>
                  <a:srgbClr val="3F3F3F"/>
                </a:solidFill>
                <a:latin typeface="Arial"/>
                <a:ea typeface="Arial"/>
                <a:cs typeface="Arial"/>
                <a:sym typeface="Arial"/>
              </a:rPr>
              <a:t>la baja a lo largo de los </a:t>
            </a:r>
            <a:r>
              <a:rPr lang="es-CL" sz="1500" b="0" i="0" u="none" strike="noStrike" cap="none" dirty="0" smtClean="0">
                <a:solidFill>
                  <a:srgbClr val="3F3F3F"/>
                </a:solidFill>
                <a:latin typeface="Arial"/>
                <a:ea typeface="Arial"/>
                <a:cs typeface="Arial"/>
                <a:sym typeface="Arial"/>
              </a:rPr>
              <a:t>días. </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graphicFrame>
        <p:nvGraphicFramePr>
          <p:cNvPr id="210" name="Google Shape;210;p19"/>
          <p:cNvGraphicFramePr/>
          <p:nvPr/>
        </p:nvGraphicFramePr>
        <p:xfrm>
          <a:off x="397380" y="1115226"/>
          <a:ext cx="8409379" cy="2700000"/>
        </p:xfrm>
        <a:graphic>
          <a:graphicData uri="http://schemas.openxmlformats.org/drawingml/2006/chart">
            <c:chart xmlns:c="http://schemas.openxmlformats.org/drawingml/2006/chart" xmlns:r="http://schemas.openxmlformats.org/officeDocument/2006/relationships" r:id="rId3"/>
          </a:graphicData>
        </a:graphic>
      </p:graphicFrame>
      <p:sp>
        <p:nvSpPr>
          <p:cNvPr id="211" name="Google Shape;211;p19"/>
          <p:cNvSpPr txBox="1"/>
          <p:nvPr/>
        </p:nvSpPr>
        <p:spPr>
          <a:xfrm>
            <a:off x="347757" y="263939"/>
            <a:ext cx="7311475" cy="739085"/>
          </a:xfrm>
          <a:prstGeom prst="rect">
            <a:avLst/>
          </a:prstGeom>
          <a:noFill/>
          <a:ln>
            <a:noFill/>
          </a:ln>
        </p:spPr>
        <p:txBody>
          <a:bodyPr spcFirstLastPara="1" wrap="square" lIns="68575" tIns="34275" rIns="68575" bIns="34275" anchor="ctr" anchorCtr="0">
            <a:normAutofit/>
          </a:bodyPr>
          <a:lstStyle/>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80388C"/>
                </a:solidFill>
                <a:latin typeface="Arial"/>
                <a:ea typeface="Arial"/>
                <a:cs typeface="Arial"/>
                <a:sym typeface="Arial"/>
              </a:rPr>
              <a:t>DATOS GENERALES</a:t>
            </a:r>
            <a:endParaRPr/>
          </a:p>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7F7F7F"/>
                </a:solidFill>
                <a:latin typeface="Arial"/>
                <a:ea typeface="Arial"/>
                <a:cs typeface="Arial"/>
                <a:sym typeface="Arial"/>
              </a:rPr>
              <a:t>Fidelidad </a:t>
            </a:r>
            <a:r>
              <a:rPr lang="es-CL" sz="1462" b="1" i="0" u="none" strike="noStrike" cap="none">
                <a:solidFill>
                  <a:srgbClr val="A5A5A5"/>
                </a:solidFill>
                <a:latin typeface="Arial"/>
                <a:ea typeface="Arial"/>
                <a:cs typeface="Arial"/>
                <a:sym typeface="Arial"/>
              </a:rPr>
              <a:t>(</a:t>
            </a:r>
            <a:r>
              <a:rPr lang="es-CL" sz="1462" b="0" i="0" u="none" strike="noStrike" cap="none">
                <a:solidFill>
                  <a:srgbClr val="7F7F7F"/>
                </a:solidFill>
                <a:latin typeface="Arial"/>
                <a:ea typeface="Arial"/>
                <a:cs typeface="Arial"/>
                <a:sym typeface="Arial"/>
              </a:rPr>
              <a:t>individuos)</a:t>
            </a:r>
            <a:r>
              <a:rPr lang="es-CL" sz="1462" b="1" i="0" u="none" strike="noStrike" cap="none">
                <a:solidFill>
                  <a:srgbClr val="7F7F7F"/>
                </a:solidFill>
                <a:latin typeface="Arial"/>
                <a:ea typeface="Arial"/>
                <a:cs typeface="Arial"/>
                <a:sym typeface="Arial"/>
              </a:rPr>
              <a:t/>
            </a:r>
            <a:br>
              <a:rPr lang="es-CL" sz="1462" b="1" i="0" u="none" strike="noStrike" cap="none">
                <a:solidFill>
                  <a:srgbClr val="7F7F7F"/>
                </a:solidFill>
                <a:latin typeface="Arial"/>
                <a:ea typeface="Arial"/>
                <a:cs typeface="Arial"/>
                <a:sym typeface="Arial"/>
              </a:rPr>
            </a:br>
            <a:r>
              <a:rPr lang="es-CL" sz="1462" b="0" i="0" u="none" strike="noStrike" cap="none">
                <a:solidFill>
                  <a:srgbClr val="7F7F7F"/>
                </a:solidFill>
                <a:latin typeface="Arial"/>
                <a:ea typeface="Arial"/>
                <a:cs typeface="Arial"/>
                <a:sym typeface="Arial"/>
              </a:rPr>
              <a:t>Franja 20:45 horas</a:t>
            </a:r>
            <a:endParaRPr/>
          </a:p>
        </p:txBody>
      </p:sp>
      <p:sp>
        <p:nvSpPr>
          <p:cNvPr id="212" name="Google Shape;212;p19"/>
          <p:cNvSpPr/>
          <p:nvPr/>
        </p:nvSpPr>
        <p:spPr>
          <a:xfrm>
            <a:off x="871797" y="1115227"/>
            <a:ext cx="543208" cy="2660438"/>
          </a:xfrm>
          <a:prstGeom prst="flowChartAlternateProcess">
            <a:avLst/>
          </a:prstGeom>
          <a:solidFill>
            <a:srgbClr val="E56606">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13" name="Google Shape;213;p19"/>
          <p:cNvSpPr/>
          <p:nvPr/>
        </p:nvSpPr>
        <p:spPr>
          <a:xfrm>
            <a:off x="3080553" y="1115227"/>
            <a:ext cx="543208" cy="2660438"/>
          </a:xfrm>
          <a:prstGeom prst="flowChartAlternateProcess">
            <a:avLst/>
          </a:prstGeom>
          <a:solidFill>
            <a:srgbClr val="E56606">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14" name="Google Shape;214;p19"/>
          <p:cNvSpPr/>
          <p:nvPr/>
        </p:nvSpPr>
        <p:spPr>
          <a:xfrm>
            <a:off x="5285564" y="1115227"/>
            <a:ext cx="543208" cy="2706917"/>
          </a:xfrm>
          <a:prstGeom prst="flowChartAlternateProcess">
            <a:avLst/>
          </a:prstGeom>
          <a:solidFill>
            <a:srgbClr val="E56606">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15" name="Google Shape;215;p19"/>
          <p:cNvSpPr/>
          <p:nvPr/>
        </p:nvSpPr>
        <p:spPr>
          <a:xfrm>
            <a:off x="7469813" y="1115227"/>
            <a:ext cx="543208" cy="2700000"/>
          </a:xfrm>
          <a:prstGeom prst="flowChartAlternateProcess">
            <a:avLst/>
          </a:prstGeom>
          <a:solidFill>
            <a:srgbClr val="E56606">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16" name="Google Shape;216;p19"/>
          <p:cNvSpPr/>
          <p:nvPr/>
        </p:nvSpPr>
        <p:spPr>
          <a:xfrm>
            <a:off x="505285" y="3990779"/>
            <a:ext cx="7993508" cy="78479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500" b="0" i="0" u="none" strike="noStrike" cap="none" dirty="0">
                <a:solidFill>
                  <a:srgbClr val="3F3F3F"/>
                </a:solidFill>
                <a:latin typeface="Arial"/>
                <a:ea typeface="Arial"/>
                <a:cs typeface="Arial"/>
                <a:sym typeface="Arial"/>
              </a:rPr>
              <a:t>En el horario </a:t>
            </a:r>
            <a:r>
              <a:rPr lang="es-CL" sz="1500" b="0" i="1" u="none" strike="noStrike" cap="none" dirty="0">
                <a:solidFill>
                  <a:srgbClr val="3F3F3F"/>
                </a:solidFill>
                <a:latin typeface="Arial"/>
                <a:ea typeface="Arial"/>
                <a:cs typeface="Arial"/>
                <a:sym typeface="Arial"/>
              </a:rPr>
              <a:t>prime</a:t>
            </a:r>
            <a:r>
              <a:rPr lang="es-CL" sz="1500" b="0" i="0" u="none" strike="noStrike" cap="none" dirty="0">
                <a:solidFill>
                  <a:srgbClr val="3F3F3F"/>
                </a:solidFill>
                <a:latin typeface="Arial"/>
                <a:ea typeface="Arial"/>
                <a:cs typeface="Arial"/>
                <a:sym typeface="Arial"/>
              </a:rPr>
              <a:t>, el capítulo de estreno logró la fidelidad más alta; luego cayó levemente. Se repite lo señalado </a:t>
            </a:r>
            <a:r>
              <a:rPr lang="es-CL" sz="1500" b="0" i="0" u="none" strike="noStrike" cap="none" dirty="0" smtClean="0">
                <a:solidFill>
                  <a:srgbClr val="3F3F3F"/>
                </a:solidFill>
                <a:latin typeface="Arial"/>
                <a:ea typeface="Arial"/>
                <a:cs typeface="Arial"/>
                <a:sym typeface="Arial"/>
              </a:rPr>
              <a:t>anteriormente para la Franja del mediodía: </a:t>
            </a:r>
            <a:r>
              <a:rPr lang="es-CL" sz="1500" b="0" i="0" u="none" strike="noStrike" cap="none" dirty="0">
                <a:solidFill>
                  <a:srgbClr val="3F3F3F"/>
                </a:solidFill>
                <a:latin typeface="Arial"/>
                <a:ea typeface="Arial"/>
                <a:cs typeface="Arial"/>
                <a:sym typeface="Arial"/>
              </a:rPr>
              <a:t>se vio al menos 70% del contenido </a:t>
            </a:r>
            <a:r>
              <a:rPr lang="es-CL" sz="1500" b="0" i="0" u="none" strike="noStrike" cap="none" dirty="0" smtClean="0">
                <a:solidFill>
                  <a:srgbClr val="3F3F3F"/>
                </a:solidFill>
                <a:latin typeface="Arial"/>
                <a:ea typeface="Arial"/>
                <a:cs typeface="Arial"/>
                <a:sym typeface="Arial"/>
              </a:rPr>
              <a:t>emitido, lo que demuestra fidelidad.</a:t>
            </a:r>
            <a:endParaRPr dirty="0"/>
          </a:p>
        </p:txBody>
      </p:sp>
      <p:sp>
        <p:nvSpPr>
          <p:cNvPr id="217" name="Google Shape;217;p19"/>
          <p:cNvSpPr txBox="1"/>
          <p:nvPr/>
        </p:nvSpPr>
        <p:spPr>
          <a:xfrm>
            <a:off x="4255392" y="1379852"/>
            <a:ext cx="998144" cy="25391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CL" sz="1050" b="0" i="0" u="none" strike="noStrike" cap="none">
                <a:solidFill>
                  <a:srgbClr val="000000"/>
                </a:solidFill>
                <a:latin typeface="Arial"/>
                <a:ea typeface="Arial"/>
                <a:cs typeface="Arial"/>
                <a:sym typeface="Arial"/>
              </a:rPr>
              <a:t>19:00 hrs.</a:t>
            </a:r>
            <a:endParaRPr/>
          </a:p>
        </p:txBody>
      </p:sp>
      <p:cxnSp>
        <p:nvCxnSpPr>
          <p:cNvPr id="218" name="Google Shape;218;p19"/>
          <p:cNvCxnSpPr/>
          <p:nvPr/>
        </p:nvCxnSpPr>
        <p:spPr>
          <a:xfrm>
            <a:off x="4754464" y="1720246"/>
            <a:ext cx="0" cy="258899"/>
          </a:xfrm>
          <a:prstGeom prst="straightConnector1">
            <a:avLst/>
          </a:prstGeom>
          <a:noFill/>
          <a:ln w="25400" cap="flat" cmpd="sng">
            <a:solidFill>
              <a:srgbClr val="FDA739"/>
            </a:solidFill>
            <a:prstDash val="solid"/>
            <a:round/>
            <a:headEnd type="none" w="sm" len="sm"/>
            <a:tailEnd type="triangle" w="med" len="med"/>
          </a:ln>
        </p:spPr>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20"/>
          <p:cNvSpPr txBox="1"/>
          <p:nvPr/>
        </p:nvSpPr>
        <p:spPr>
          <a:xfrm>
            <a:off x="347757" y="263939"/>
            <a:ext cx="7311475" cy="739085"/>
          </a:xfrm>
          <a:prstGeom prst="rect">
            <a:avLst/>
          </a:prstGeom>
          <a:noFill/>
          <a:ln>
            <a:noFill/>
          </a:ln>
        </p:spPr>
        <p:txBody>
          <a:bodyPr spcFirstLastPara="1" wrap="square" lIns="68575" tIns="34275" rIns="68575" bIns="34275" anchor="ctr" anchorCtr="0">
            <a:normAutofit/>
          </a:bodyPr>
          <a:lstStyle/>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80388C"/>
                </a:solidFill>
                <a:latin typeface="Arial"/>
                <a:ea typeface="Arial"/>
                <a:cs typeface="Arial"/>
                <a:sym typeface="Arial"/>
              </a:rPr>
              <a:t>DATOS GENERALES</a:t>
            </a:r>
            <a:endParaRPr/>
          </a:p>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7F7F7F"/>
                </a:solidFill>
                <a:latin typeface="Arial"/>
                <a:ea typeface="Arial"/>
                <a:cs typeface="Arial"/>
                <a:sym typeface="Arial"/>
              </a:rPr>
              <a:t>Rating en miles. Hogares e individuos</a:t>
            </a:r>
            <a:endParaRPr/>
          </a:p>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7F7F7F"/>
                </a:solidFill>
                <a:latin typeface="Arial"/>
                <a:ea typeface="Arial"/>
                <a:cs typeface="Arial"/>
                <a:sym typeface="Arial"/>
              </a:rPr>
              <a:t>Franja 20:45 horas</a:t>
            </a:r>
            <a:endParaRPr sz="1462" b="1" i="0" u="none" strike="noStrike" cap="none">
              <a:solidFill>
                <a:srgbClr val="F91A6F"/>
              </a:solidFill>
              <a:latin typeface="Arial"/>
              <a:ea typeface="Arial"/>
              <a:cs typeface="Arial"/>
              <a:sym typeface="Arial"/>
            </a:endParaRPr>
          </a:p>
        </p:txBody>
      </p:sp>
      <p:graphicFrame>
        <p:nvGraphicFramePr>
          <p:cNvPr id="224" name="Google Shape;224;p20"/>
          <p:cNvGraphicFramePr/>
          <p:nvPr/>
        </p:nvGraphicFramePr>
        <p:xfrm>
          <a:off x="397380" y="1115226"/>
          <a:ext cx="8409379" cy="2700000"/>
        </p:xfrm>
        <a:graphic>
          <a:graphicData uri="http://schemas.openxmlformats.org/drawingml/2006/chart">
            <c:chart xmlns:c="http://schemas.openxmlformats.org/drawingml/2006/chart" xmlns:r="http://schemas.openxmlformats.org/officeDocument/2006/relationships" r:id="rId3"/>
          </a:graphicData>
        </a:graphic>
      </p:graphicFrame>
      <p:sp>
        <p:nvSpPr>
          <p:cNvPr id="225" name="Google Shape;225;p20"/>
          <p:cNvSpPr/>
          <p:nvPr/>
        </p:nvSpPr>
        <p:spPr>
          <a:xfrm>
            <a:off x="878207" y="1115227"/>
            <a:ext cx="543208" cy="2611556"/>
          </a:xfrm>
          <a:prstGeom prst="flowChartAlternateProcess">
            <a:avLst/>
          </a:prstGeom>
          <a:solidFill>
            <a:srgbClr val="E56606">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26" name="Google Shape;226;p20"/>
          <p:cNvSpPr/>
          <p:nvPr/>
        </p:nvSpPr>
        <p:spPr>
          <a:xfrm>
            <a:off x="3067736" y="1115227"/>
            <a:ext cx="543208" cy="2611556"/>
          </a:xfrm>
          <a:prstGeom prst="flowChartAlternateProcess">
            <a:avLst/>
          </a:prstGeom>
          <a:solidFill>
            <a:srgbClr val="E56606">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27" name="Google Shape;227;p20"/>
          <p:cNvSpPr/>
          <p:nvPr/>
        </p:nvSpPr>
        <p:spPr>
          <a:xfrm>
            <a:off x="5279151" y="1115227"/>
            <a:ext cx="543208" cy="2611556"/>
          </a:xfrm>
          <a:prstGeom prst="flowChartAlternateProcess">
            <a:avLst/>
          </a:prstGeom>
          <a:solidFill>
            <a:srgbClr val="E56606">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28" name="Google Shape;228;p20"/>
          <p:cNvSpPr/>
          <p:nvPr/>
        </p:nvSpPr>
        <p:spPr>
          <a:xfrm>
            <a:off x="7469811" y="1115227"/>
            <a:ext cx="543208" cy="2611556"/>
          </a:xfrm>
          <a:prstGeom prst="flowChartAlternateProcess">
            <a:avLst/>
          </a:prstGeom>
          <a:solidFill>
            <a:srgbClr val="E56606">
              <a:alpha val="13725"/>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29" name="Google Shape;229;p20"/>
          <p:cNvSpPr txBox="1"/>
          <p:nvPr/>
        </p:nvSpPr>
        <p:spPr>
          <a:xfrm>
            <a:off x="4248984" y="847873"/>
            <a:ext cx="998144" cy="25391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CL" sz="1050" b="0" i="0" u="none" strike="noStrike" cap="none">
                <a:solidFill>
                  <a:srgbClr val="000000"/>
                </a:solidFill>
                <a:latin typeface="Arial"/>
                <a:ea typeface="Arial"/>
                <a:cs typeface="Arial"/>
                <a:sym typeface="Arial"/>
              </a:rPr>
              <a:t>19:00 hrs.</a:t>
            </a:r>
            <a:endParaRPr/>
          </a:p>
        </p:txBody>
      </p:sp>
      <p:cxnSp>
        <p:nvCxnSpPr>
          <p:cNvPr id="230" name="Google Shape;230;p20"/>
          <p:cNvCxnSpPr/>
          <p:nvPr/>
        </p:nvCxnSpPr>
        <p:spPr>
          <a:xfrm>
            <a:off x="4748056" y="1188267"/>
            <a:ext cx="0" cy="258899"/>
          </a:xfrm>
          <a:prstGeom prst="straightConnector1">
            <a:avLst/>
          </a:prstGeom>
          <a:noFill/>
          <a:ln w="25400" cap="flat" cmpd="sng">
            <a:solidFill>
              <a:srgbClr val="FDA739"/>
            </a:solidFill>
            <a:prstDash val="solid"/>
            <a:round/>
            <a:headEnd type="none" w="sm" len="sm"/>
            <a:tailEnd type="triangle" w="med" len="med"/>
          </a:ln>
        </p:spPr>
      </p:cxnSp>
      <p:sp>
        <p:nvSpPr>
          <p:cNvPr id="231" name="Google Shape;231;p20"/>
          <p:cNvSpPr/>
          <p:nvPr/>
        </p:nvSpPr>
        <p:spPr>
          <a:xfrm>
            <a:off x="505285" y="3974599"/>
            <a:ext cx="7993508" cy="78479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500" b="0" i="0" u="none" strike="noStrike" cap="none" dirty="0">
                <a:solidFill>
                  <a:srgbClr val="3F3F3F"/>
                </a:solidFill>
                <a:latin typeface="Arial"/>
                <a:ea typeface="Arial"/>
                <a:cs typeface="Arial"/>
                <a:sym typeface="Arial"/>
              </a:rPr>
              <a:t>En </a:t>
            </a:r>
            <a:r>
              <a:rPr lang="es-CL" sz="1500" b="0" i="0" u="none" strike="noStrike" cap="none" dirty="0" smtClean="0">
                <a:solidFill>
                  <a:srgbClr val="3F3F3F"/>
                </a:solidFill>
                <a:latin typeface="Arial"/>
                <a:ea typeface="Arial"/>
                <a:cs typeface="Arial"/>
                <a:sym typeface="Arial"/>
              </a:rPr>
              <a:t>cuanto a las cifras de Rating, el </a:t>
            </a:r>
            <a:r>
              <a:rPr lang="es-CL" sz="1500" b="0" i="0" u="none" strike="noStrike" cap="none" dirty="0">
                <a:solidFill>
                  <a:srgbClr val="3F3F3F"/>
                </a:solidFill>
                <a:latin typeface="Arial"/>
                <a:ea typeface="Arial"/>
                <a:cs typeface="Arial"/>
                <a:sym typeface="Arial"/>
              </a:rPr>
              <a:t>horario </a:t>
            </a:r>
            <a:r>
              <a:rPr lang="es-CL" sz="1500" b="0" i="1" u="none" strike="noStrike" cap="none" dirty="0">
                <a:solidFill>
                  <a:srgbClr val="3F3F3F"/>
                </a:solidFill>
                <a:latin typeface="Arial"/>
                <a:ea typeface="Arial"/>
                <a:cs typeface="Arial"/>
                <a:sym typeface="Arial"/>
              </a:rPr>
              <a:t>prime</a:t>
            </a:r>
            <a:r>
              <a:rPr lang="es-CL" sz="1500" b="0" i="0" u="none" strike="noStrike" cap="none" dirty="0">
                <a:solidFill>
                  <a:srgbClr val="3F3F3F"/>
                </a:solidFill>
                <a:latin typeface="Arial"/>
                <a:ea typeface="Arial"/>
                <a:cs typeface="Arial"/>
                <a:sym typeface="Arial"/>
              </a:rPr>
              <a:t>, el rating más alto fue de 42,4 puntos el día del estreno. Estas cifras diarias representan una cantidad cercana al millón de hogares </a:t>
            </a:r>
            <a:r>
              <a:rPr lang="es-CL" sz="1500" b="0" i="0" u="none" strike="noStrike" cap="none" dirty="0" smtClean="0">
                <a:solidFill>
                  <a:srgbClr val="3F3F3F"/>
                </a:solidFill>
                <a:latin typeface="Arial"/>
                <a:ea typeface="Arial"/>
                <a:cs typeface="Arial"/>
                <a:sym typeface="Arial"/>
              </a:rPr>
              <a:t>y al millón y medio de personas cada día.</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21"/>
          <p:cNvSpPr txBox="1"/>
          <p:nvPr/>
        </p:nvSpPr>
        <p:spPr>
          <a:xfrm>
            <a:off x="1782041" y="1847205"/>
            <a:ext cx="5829300" cy="110251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s-CL" sz="2400" b="0" i="0" u="none" strike="noStrike" cap="small" dirty="0" smtClean="0">
                <a:solidFill>
                  <a:srgbClr val="622A72"/>
                </a:solidFill>
                <a:latin typeface="Arial"/>
                <a:ea typeface="Arial"/>
                <a:cs typeface="Arial"/>
                <a:sym typeface="Arial"/>
              </a:rPr>
              <a:t>Datos </a:t>
            </a:r>
            <a:r>
              <a:rPr lang="es-CL" sz="2400" b="0" i="0" u="none" strike="noStrike" cap="small" dirty="0">
                <a:solidFill>
                  <a:srgbClr val="622A72"/>
                </a:solidFill>
                <a:latin typeface="Arial"/>
                <a:ea typeface="Arial"/>
                <a:cs typeface="Arial"/>
                <a:sym typeface="Arial"/>
              </a:rPr>
              <a:t>por </a:t>
            </a:r>
            <a:r>
              <a:rPr lang="es-CL" sz="2400" b="0" i="0" u="none" strike="noStrike" cap="small" dirty="0" smtClean="0">
                <a:solidFill>
                  <a:srgbClr val="622A72"/>
                </a:solidFill>
                <a:latin typeface="Arial"/>
                <a:ea typeface="Arial"/>
                <a:cs typeface="Arial"/>
                <a:sym typeface="Arial"/>
              </a:rPr>
              <a:t>Públicos </a:t>
            </a:r>
            <a:r>
              <a:rPr lang="es-CL" sz="2400" cap="small" dirty="0">
                <a:solidFill>
                  <a:srgbClr val="622A72"/>
                </a:solidFill>
              </a:rPr>
              <a:t>E</a:t>
            </a:r>
            <a:r>
              <a:rPr lang="es-CL" sz="2400" b="0" i="0" u="none" strike="noStrike" cap="small" dirty="0" smtClean="0">
                <a:solidFill>
                  <a:srgbClr val="622A72"/>
                </a:solidFill>
                <a:latin typeface="Arial"/>
                <a:ea typeface="Arial"/>
                <a:cs typeface="Arial"/>
                <a:sym typeface="Arial"/>
              </a:rPr>
              <a:t>specíficos</a:t>
            </a:r>
          </a:p>
          <a:p>
            <a:pPr marL="0" marR="0" lvl="0" indent="0" algn="ctr" rtl="0">
              <a:lnSpc>
                <a:spcPct val="100000"/>
              </a:lnSpc>
              <a:spcBef>
                <a:spcPts val="0"/>
              </a:spcBef>
              <a:spcAft>
                <a:spcPts val="0"/>
              </a:spcAft>
              <a:buNone/>
            </a:pPr>
            <a:r>
              <a:rPr lang="es-CL" sz="1600" cap="small" dirty="0" smtClean="0">
                <a:solidFill>
                  <a:srgbClr val="622A72"/>
                </a:solidFill>
              </a:rPr>
              <a:t>En base a Ratings</a:t>
            </a:r>
            <a:endParaRPr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alphaModFix/>
          </a:blip>
          <a:srcRect/>
          <a:stretch/>
        </p:blipFill>
        <p:spPr>
          <a:xfrm>
            <a:off x="152400" y="152400"/>
            <a:ext cx="295275" cy="323850"/>
          </a:xfrm>
          <a:prstGeom prst="rect">
            <a:avLst/>
          </a:prstGeom>
          <a:noFill/>
          <a:ln>
            <a:noFill/>
          </a:ln>
        </p:spPr>
      </p:pic>
      <p:pic>
        <p:nvPicPr>
          <p:cNvPr id="64" name="Google Shape;64;p2"/>
          <p:cNvPicPr preferRelativeResize="0"/>
          <p:nvPr/>
        </p:nvPicPr>
        <p:blipFill rotWithShape="1">
          <a:blip r:embed="rId3">
            <a:alphaModFix/>
          </a:blip>
          <a:srcRect/>
          <a:stretch/>
        </p:blipFill>
        <p:spPr>
          <a:xfrm>
            <a:off x="4365000" y="152400"/>
            <a:ext cx="295275" cy="323850"/>
          </a:xfrm>
          <a:prstGeom prst="rect">
            <a:avLst/>
          </a:prstGeom>
          <a:noFill/>
          <a:ln>
            <a:noFill/>
          </a:ln>
        </p:spPr>
      </p:pic>
      <p:pic>
        <p:nvPicPr>
          <p:cNvPr id="65" name="Google Shape;65;p2"/>
          <p:cNvPicPr preferRelativeResize="0"/>
          <p:nvPr/>
        </p:nvPicPr>
        <p:blipFill rotWithShape="1">
          <a:blip r:embed="rId4">
            <a:alphaModFix/>
          </a:blip>
          <a:srcRect l="77765" t="26418" r="20393" b="37117"/>
          <a:stretch/>
        </p:blipFill>
        <p:spPr>
          <a:xfrm>
            <a:off x="8695725" y="0"/>
            <a:ext cx="461964" cy="5143500"/>
          </a:xfrm>
          <a:prstGeom prst="rect">
            <a:avLst/>
          </a:prstGeom>
          <a:noFill/>
          <a:ln>
            <a:noFill/>
          </a:ln>
        </p:spPr>
      </p:pic>
      <p:sp>
        <p:nvSpPr>
          <p:cNvPr id="66" name="Google Shape;66;p2"/>
          <p:cNvSpPr txBox="1">
            <a:spLocks noGrp="1"/>
          </p:cNvSpPr>
          <p:nvPr>
            <p:ph type="sldNum" idx="12"/>
          </p:nvPr>
        </p:nvSpPr>
        <p:spPr>
          <a:xfrm>
            <a:off x="85486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es-CL" sz="1400" b="1">
                <a:solidFill>
                  <a:srgbClr val="FFFFFF"/>
                </a:solidFill>
              </a:rPr>
              <a:t>2</a:t>
            </a:fld>
            <a:endParaRPr sz="1400" b="1">
              <a:solidFill>
                <a:srgbClr val="FFFFFF"/>
              </a:solidFill>
            </a:endParaRPr>
          </a:p>
        </p:txBody>
      </p:sp>
      <p:sp>
        <p:nvSpPr>
          <p:cNvPr id="67" name="Google Shape;67;p2"/>
          <p:cNvSpPr txBox="1"/>
          <p:nvPr/>
        </p:nvSpPr>
        <p:spPr>
          <a:xfrm>
            <a:off x="1924050" y="714630"/>
            <a:ext cx="4857900" cy="57047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000"/>
              <a:buFont typeface="Arial"/>
              <a:buNone/>
            </a:pPr>
            <a:r>
              <a:rPr lang="es-CL" sz="2000" b="0" i="0" u="none" strike="noStrike" cap="none">
                <a:solidFill>
                  <a:srgbClr val="000000"/>
                </a:solidFill>
                <a:latin typeface="DM Sans"/>
                <a:ea typeface="DM Sans"/>
                <a:cs typeface="DM Sans"/>
                <a:sym typeface="DM Sans"/>
              </a:rPr>
              <a:t>PRESENTACIÓN</a:t>
            </a:r>
            <a:endParaRPr sz="2000" b="0" i="0" u="none" strike="noStrike" cap="none">
              <a:solidFill>
                <a:srgbClr val="000000"/>
              </a:solidFill>
              <a:latin typeface="DM Sans"/>
              <a:ea typeface="DM Sans"/>
              <a:cs typeface="DM Sans"/>
              <a:sym typeface="DM Sans"/>
            </a:endParaRPr>
          </a:p>
        </p:txBody>
      </p:sp>
      <p:sp>
        <p:nvSpPr>
          <p:cNvPr id="68" name="Google Shape;68;p2"/>
          <p:cNvSpPr txBox="1"/>
          <p:nvPr/>
        </p:nvSpPr>
        <p:spPr>
          <a:xfrm>
            <a:off x="724724" y="1762199"/>
            <a:ext cx="7529590" cy="2901017"/>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Esta parte del Estudio muestra dos tipos de datos:</a:t>
            </a:r>
            <a:endParaRPr/>
          </a:p>
          <a:p>
            <a:pPr marL="0" marR="0" lvl="0" indent="0" algn="just"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DM Sans"/>
              <a:ea typeface="DM Sans"/>
              <a:cs typeface="DM Sans"/>
              <a:sym typeface="DM Sans"/>
            </a:endParaRPr>
          </a:p>
          <a:p>
            <a:pPr marL="285750" marR="0" lvl="0" indent="-285750" algn="just" rtl="0">
              <a:lnSpc>
                <a:spcPct val="100000"/>
              </a:lnSpc>
              <a:spcBef>
                <a:spcPts val="0"/>
              </a:spcBef>
              <a:spcAft>
                <a:spcPts val="0"/>
              </a:spcAft>
              <a:buClr>
                <a:srgbClr val="000000"/>
              </a:buClr>
              <a:buSzPts val="1800"/>
              <a:buFont typeface="Arial"/>
              <a:buChar char="-"/>
            </a:pPr>
            <a:r>
              <a:rPr lang="es-CL" sz="1800" b="0" i="0" u="none" strike="noStrike" cap="none">
                <a:solidFill>
                  <a:srgbClr val="000000"/>
                </a:solidFill>
                <a:latin typeface="DM Sans"/>
                <a:ea typeface="DM Sans"/>
                <a:cs typeface="DM Sans"/>
                <a:sym typeface="DM Sans"/>
              </a:rPr>
              <a:t>Los principales resultados de la Encuesta aplicada al panel Monitor del Cambio Social, que se realizó para evaluar la franja política del plebiscito constitucional. </a:t>
            </a:r>
            <a:endParaRPr sz="1800" b="0" i="0" u="none" strike="noStrike" cap="none">
              <a:solidFill>
                <a:srgbClr val="000000"/>
              </a:solidFill>
              <a:latin typeface="DM Sans"/>
              <a:ea typeface="DM Sans"/>
              <a:cs typeface="DM Sans"/>
              <a:sym typeface="DM Sans"/>
            </a:endParaRPr>
          </a:p>
          <a:p>
            <a:pPr marL="285750" marR="0" lvl="0" indent="-171450" algn="just"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DM Sans"/>
              <a:ea typeface="DM Sans"/>
              <a:cs typeface="DM Sans"/>
              <a:sym typeface="DM Sans"/>
            </a:endParaRPr>
          </a:p>
          <a:p>
            <a:pPr marL="285750" marR="0" lvl="0" indent="-285750" algn="just" rtl="0">
              <a:lnSpc>
                <a:spcPct val="100000"/>
              </a:lnSpc>
              <a:spcBef>
                <a:spcPts val="0"/>
              </a:spcBef>
              <a:spcAft>
                <a:spcPts val="0"/>
              </a:spcAft>
              <a:buClr>
                <a:srgbClr val="000000"/>
              </a:buClr>
              <a:buSzPts val="1800"/>
              <a:buFont typeface="Arial"/>
              <a:buChar char="-"/>
            </a:pPr>
            <a:r>
              <a:rPr lang="es-CL" sz="1800" b="0" i="0" u="none" strike="noStrike" cap="none">
                <a:solidFill>
                  <a:srgbClr val="000000"/>
                </a:solidFill>
                <a:latin typeface="DM Sans"/>
                <a:ea typeface="DM Sans"/>
                <a:cs typeface="DM Sans"/>
                <a:sym typeface="DM Sans"/>
              </a:rPr>
              <a:t>Datos de audiencia de la franja política, en base a Ratings, para conocer la conducta efectiva de las personas frente a este contenido.</a:t>
            </a:r>
            <a:endParaRPr/>
          </a:p>
          <a:p>
            <a:pPr marL="0" marR="0" lvl="0" indent="0" algn="just"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DM Sans"/>
              <a:ea typeface="DM Sans"/>
              <a:cs typeface="DM Sans"/>
              <a:sym typeface="DM San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22"/>
          <p:cNvSpPr txBox="1"/>
          <p:nvPr/>
        </p:nvSpPr>
        <p:spPr>
          <a:xfrm>
            <a:off x="347757" y="263939"/>
            <a:ext cx="7311475" cy="739085"/>
          </a:xfrm>
          <a:prstGeom prst="rect">
            <a:avLst/>
          </a:prstGeom>
          <a:noFill/>
          <a:ln>
            <a:noFill/>
          </a:ln>
        </p:spPr>
        <p:txBody>
          <a:bodyPr spcFirstLastPara="1" wrap="square" lIns="68575" tIns="34275" rIns="68575" bIns="34275" anchor="ctr" anchorCtr="0">
            <a:normAutofit/>
          </a:bodyPr>
          <a:lstStyle/>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80388C"/>
                </a:solidFill>
                <a:latin typeface="Arial"/>
                <a:ea typeface="Arial"/>
                <a:cs typeface="Arial"/>
                <a:sym typeface="Arial"/>
              </a:rPr>
              <a:t>DATOS GENERALES</a:t>
            </a:r>
            <a:endParaRPr/>
          </a:p>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7F7F7F"/>
                </a:solidFill>
                <a:latin typeface="Arial"/>
                <a:ea typeface="Arial"/>
                <a:cs typeface="Arial"/>
                <a:sym typeface="Arial"/>
              </a:rPr>
              <a:t>Fidelidad (individuos). Por tramos de edad. </a:t>
            </a:r>
            <a:br>
              <a:rPr lang="es-CL" sz="1462" b="0" i="0" u="none" strike="noStrike" cap="none">
                <a:solidFill>
                  <a:srgbClr val="7F7F7F"/>
                </a:solidFill>
                <a:latin typeface="Arial"/>
                <a:ea typeface="Arial"/>
                <a:cs typeface="Arial"/>
                <a:sym typeface="Arial"/>
              </a:rPr>
            </a:br>
            <a:r>
              <a:rPr lang="es-CL" sz="1462" b="0" i="0" u="none" strike="noStrike" cap="none">
                <a:solidFill>
                  <a:srgbClr val="7F7F7F"/>
                </a:solidFill>
                <a:latin typeface="Arial"/>
                <a:ea typeface="Arial"/>
                <a:cs typeface="Arial"/>
                <a:sym typeface="Arial"/>
              </a:rPr>
              <a:t>Franjas 12:45 horas y 20:45 horas</a:t>
            </a:r>
            <a:endParaRPr sz="1462" b="1" i="0" u="none" strike="noStrike" cap="none">
              <a:solidFill>
                <a:srgbClr val="F91A6F"/>
              </a:solidFill>
              <a:latin typeface="Arial"/>
              <a:ea typeface="Arial"/>
              <a:cs typeface="Arial"/>
              <a:sym typeface="Arial"/>
            </a:endParaRPr>
          </a:p>
        </p:txBody>
      </p:sp>
      <p:sp>
        <p:nvSpPr>
          <p:cNvPr id="242" name="Google Shape;242;p22"/>
          <p:cNvSpPr txBox="1"/>
          <p:nvPr/>
        </p:nvSpPr>
        <p:spPr>
          <a:xfrm>
            <a:off x="1582093" y="1222280"/>
            <a:ext cx="1317990"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050" b="0" i="0" u="none" strike="noStrike" cap="none">
                <a:solidFill>
                  <a:srgbClr val="F91A6F"/>
                </a:solidFill>
                <a:latin typeface="Arial"/>
                <a:ea typeface="Arial"/>
                <a:cs typeface="Arial"/>
                <a:sym typeface="Arial"/>
              </a:rPr>
              <a:t>Franja 12:45 horas</a:t>
            </a:r>
            <a:endParaRPr/>
          </a:p>
        </p:txBody>
      </p:sp>
      <p:sp>
        <p:nvSpPr>
          <p:cNvPr id="243" name="Google Shape;243;p22"/>
          <p:cNvSpPr txBox="1"/>
          <p:nvPr/>
        </p:nvSpPr>
        <p:spPr>
          <a:xfrm>
            <a:off x="5953785" y="1222280"/>
            <a:ext cx="1317990"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050" b="0" i="0" u="none" strike="noStrike" cap="none">
                <a:solidFill>
                  <a:srgbClr val="F91A6F"/>
                </a:solidFill>
                <a:latin typeface="Arial"/>
                <a:ea typeface="Arial"/>
                <a:cs typeface="Arial"/>
                <a:sym typeface="Arial"/>
              </a:rPr>
              <a:t>Franja 20:45 horas</a:t>
            </a:r>
            <a:endParaRPr/>
          </a:p>
        </p:txBody>
      </p:sp>
      <p:graphicFrame>
        <p:nvGraphicFramePr>
          <p:cNvPr id="244" name="Google Shape;244;p22"/>
          <p:cNvGraphicFramePr/>
          <p:nvPr/>
        </p:nvGraphicFramePr>
        <p:xfrm>
          <a:off x="468517" y="1616520"/>
          <a:ext cx="3978998" cy="2376058"/>
        </p:xfrm>
        <a:graphic>
          <a:graphicData uri="http://schemas.openxmlformats.org/drawingml/2006/chart">
            <c:chart xmlns:c="http://schemas.openxmlformats.org/drawingml/2006/chart" xmlns:r="http://schemas.openxmlformats.org/officeDocument/2006/relationships" r:id="rId3"/>
          </a:graphicData>
        </a:graphic>
      </p:graphicFrame>
      <p:sp>
        <p:nvSpPr>
          <p:cNvPr id="245" name="Google Shape;245;p22"/>
          <p:cNvSpPr/>
          <p:nvPr/>
        </p:nvSpPr>
        <p:spPr>
          <a:xfrm>
            <a:off x="505285" y="4079046"/>
            <a:ext cx="7993508" cy="78483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500" b="0" i="0" u="none" strike="noStrike" cap="none" dirty="0">
                <a:solidFill>
                  <a:srgbClr val="3F3F3F"/>
                </a:solidFill>
                <a:latin typeface="Arial"/>
                <a:ea typeface="Arial"/>
                <a:cs typeface="Arial"/>
                <a:sym typeface="Arial"/>
              </a:rPr>
              <a:t>Por edad, las diferencias en fidelidad no son </a:t>
            </a:r>
            <a:r>
              <a:rPr lang="es-CL" sz="1500" b="0" i="0" u="none" strike="noStrike" cap="none" dirty="0" smtClean="0">
                <a:solidFill>
                  <a:srgbClr val="3F3F3F"/>
                </a:solidFill>
                <a:latin typeface="Arial"/>
                <a:ea typeface="Arial"/>
                <a:cs typeface="Arial"/>
                <a:sym typeface="Arial"/>
              </a:rPr>
              <a:t>grandes</a:t>
            </a:r>
            <a:r>
              <a:rPr lang="es-CL" sz="1500" b="0" i="0" u="none" strike="noStrike" cap="none" dirty="0">
                <a:solidFill>
                  <a:srgbClr val="3F3F3F"/>
                </a:solidFill>
                <a:latin typeface="Arial"/>
                <a:ea typeface="Arial"/>
                <a:cs typeface="Arial"/>
                <a:sym typeface="Arial"/>
              </a:rPr>
              <a:t>. Se ha de notar que los jóvenes que vieron la franja de medio día, vieron ligeramente más </a:t>
            </a:r>
            <a:r>
              <a:rPr lang="es-CL" sz="1500" b="0" i="0" u="sng" strike="noStrike" cap="none" dirty="0">
                <a:solidFill>
                  <a:srgbClr val="3F3F3F"/>
                </a:solidFill>
                <a:latin typeface="Arial"/>
                <a:ea typeface="Arial"/>
                <a:cs typeface="Arial"/>
                <a:sym typeface="Arial"/>
              </a:rPr>
              <a:t>tiempo</a:t>
            </a:r>
            <a:r>
              <a:rPr lang="es-CL" sz="1500" b="0" i="0" u="none" strike="noStrike" cap="none" dirty="0">
                <a:solidFill>
                  <a:srgbClr val="3F3F3F"/>
                </a:solidFill>
                <a:latin typeface="Arial"/>
                <a:ea typeface="Arial"/>
                <a:cs typeface="Arial"/>
                <a:sym typeface="Arial"/>
              </a:rPr>
              <a:t> de franja que otras edades; no así en el horario prime.</a:t>
            </a:r>
            <a:endParaRPr dirty="0"/>
          </a:p>
        </p:txBody>
      </p:sp>
      <p:graphicFrame>
        <p:nvGraphicFramePr>
          <p:cNvPr id="246" name="Google Shape;246;p22"/>
          <p:cNvGraphicFramePr/>
          <p:nvPr/>
        </p:nvGraphicFramePr>
        <p:xfrm>
          <a:off x="4575839" y="1585747"/>
          <a:ext cx="3978998" cy="237605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23"/>
          <p:cNvSpPr txBox="1"/>
          <p:nvPr/>
        </p:nvSpPr>
        <p:spPr>
          <a:xfrm>
            <a:off x="347757" y="263939"/>
            <a:ext cx="7311475" cy="739085"/>
          </a:xfrm>
          <a:prstGeom prst="rect">
            <a:avLst/>
          </a:prstGeom>
          <a:noFill/>
          <a:ln>
            <a:noFill/>
          </a:ln>
        </p:spPr>
        <p:txBody>
          <a:bodyPr spcFirstLastPara="1" wrap="square" lIns="68575" tIns="34275" rIns="68575" bIns="34275" anchor="ctr" anchorCtr="0">
            <a:normAutofit/>
          </a:bodyPr>
          <a:lstStyle/>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80388C"/>
                </a:solidFill>
                <a:latin typeface="Arial"/>
                <a:ea typeface="Arial"/>
                <a:cs typeface="Arial"/>
                <a:sym typeface="Arial"/>
              </a:rPr>
              <a:t>DATOS GENERALES</a:t>
            </a:r>
            <a:endParaRPr/>
          </a:p>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7F7F7F"/>
                </a:solidFill>
                <a:latin typeface="Arial"/>
                <a:ea typeface="Arial"/>
                <a:cs typeface="Arial"/>
                <a:sym typeface="Arial"/>
              </a:rPr>
              <a:t>Fidelidad (individuos). Por sexo. </a:t>
            </a:r>
            <a:br>
              <a:rPr lang="es-CL" sz="1462" b="0" i="0" u="none" strike="noStrike" cap="none">
                <a:solidFill>
                  <a:srgbClr val="7F7F7F"/>
                </a:solidFill>
                <a:latin typeface="Arial"/>
                <a:ea typeface="Arial"/>
                <a:cs typeface="Arial"/>
                <a:sym typeface="Arial"/>
              </a:rPr>
            </a:br>
            <a:r>
              <a:rPr lang="es-CL" sz="1462" b="0" i="0" u="none" strike="noStrike" cap="none">
                <a:solidFill>
                  <a:srgbClr val="7F7F7F"/>
                </a:solidFill>
                <a:latin typeface="Arial"/>
                <a:ea typeface="Arial"/>
                <a:cs typeface="Arial"/>
                <a:sym typeface="Arial"/>
              </a:rPr>
              <a:t>Franjas 12:45 horas y 20:45 horas</a:t>
            </a:r>
            <a:endParaRPr sz="1462" b="1" i="0" u="none" strike="noStrike" cap="none">
              <a:solidFill>
                <a:srgbClr val="F91A6F"/>
              </a:solidFill>
              <a:latin typeface="Arial"/>
              <a:ea typeface="Arial"/>
              <a:cs typeface="Arial"/>
              <a:sym typeface="Arial"/>
            </a:endParaRPr>
          </a:p>
        </p:txBody>
      </p:sp>
      <p:sp>
        <p:nvSpPr>
          <p:cNvPr id="252" name="Google Shape;252;p23"/>
          <p:cNvSpPr txBox="1"/>
          <p:nvPr/>
        </p:nvSpPr>
        <p:spPr>
          <a:xfrm>
            <a:off x="1582093" y="1222280"/>
            <a:ext cx="1317990"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050" b="0" i="0" u="none" strike="noStrike" cap="none">
                <a:solidFill>
                  <a:srgbClr val="F91A6F"/>
                </a:solidFill>
                <a:latin typeface="Arial"/>
                <a:ea typeface="Arial"/>
                <a:cs typeface="Arial"/>
                <a:sym typeface="Arial"/>
              </a:rPr>
              <a:t>Franja 12:45 horas</a:t>
            </a:r>
            <a:endParaRPr/>
          </a:p>
        </p:txBody>
      </p:sp>
      <p:sp>
        <p:nvSpPr>
          <p:cNvPr id="253" name="Google Shape;253;p23"/>
          <p:cNvSpPr txBox="1"/>
          <p:nvPr/>
        </p:nvSpPr>
        <p:spPr>
          <a:xfrm>
            <a:off x="5953785" y="1222280"/>
            <a:ext cx="1317990"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050" b="0" i="0" u="none" strike="noStrike" cap="none">
                <a:solidFill>
                  <a:srgbClr val="F91A6F"/>
                </a:solidFill>
                <a:latin typeface="Arial"/>
                <a:ea typeface="Arial"/>
                <a:cs typeface="Arial"/>
                <a:sym typeface="Arial"/>
              </a:rPr>
              <a:t>Franja 20:45 horas</a:t>
            </a:r>
            <a:endParaRPr/>
          </a:p>
        </p:txBody>
      </p:sp>
      <p:graphicFrame>
        <p:nvGraphicFramePr>
          <p:cNvPr id="254" name="Google Shape;254;p23"/>
          <p:cNvGraphicFramePr/>
          <p:nvPr/>
        </p:nvGraphicFramePr>
        <p:xfrm>
          <a:off x="468517" y="1616520"/>
          <a:ext cx="3978998" cy="2376058"/>
        </p:xfrm>
        <a:graphic>
          <a:graphicData uri="http://schemas.openxmlformats.org/drawingml/2006/chart">
            <c:chart xmlns:c="http://schemas.openxmlformats.org/drawingml/2006/chart" xmlns:r="http://schemas.openxmlformats.org/officeDocument/2006/relationships" r:id="rId3"/>
          </a:graphicData>
        </a:graphic>
      </p:graphicFrame>
      <p:sp>
        <p:nvSpPr>
          <p:cNvPr id="255" name="Google Shape;255;p23"/>
          <p:cNvSpPr/>
          <p:nvPr/>
        </p:nvSpPr>
        <p:spPr>
          <a:xfrm>
            <a:off x="505285" y="4079046"/>
            <a:ext cx="7993508" cy="323165"/>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500" b="0" i="0" u="none" strike="noStrike" cap="none">
                <a:solidFill>
                  <a:srgbClr val="3F3F3F"/>
                </a:solidFill>
                <a:latin typeface="Arial"/>
                <a:ea typeface="Arial"/>
                <a:cs typeface="Arial"/>
                <a:sym typeface="Arial"/>
              </a:rPr>
              <a:t>Por sexo, las mujeres vieron más </a:t>
            </a:r>
            <a:r>
              <a:rPr lang="es-CL" sz="1500" b="0" i="0" u="sng" strike="noStrike" cap="none">
                <a:solidFill>
                  <a:srgbClr val="3F3F3F"/>
                </a:solidFill>
                <a:latin typeface="Arial"/>
                <a:ea typeface="Arial"/>
                <a:cs typeface="Arial"/>
                <a:sym typeface="Arial"/>
              </a:rPr>
              <a:t>tiempo</a:t>
            </a:r>
            <a:r>
              <a:rPr lang="es-CL" sz="1500" b="0" i="0" u="none" strike="noStrike" cap="none">
                <a:solidFill>
                  <a:srgbClr val="3F3F3F"/>
                </a:solidFill>
                <a:latin typeface="Arial"/>
                <a:ea typeface="Arial"/>
                <a:cs typeface="Arial"/>
                <a:sym typeface="Arial"/>
              </a:rPr>
              <a:t> de la franja política. </a:t>
            </a:r>
            <a:endParaRPr/>
          </a:p>
        </p:txBody>
      </p:sp>
      <p:graphicFrame>
        <p:nvGraphicFramePr>
          <p:cNvPr id="256" name="Google Shape;256;p23"/>
          <p:cNvGraphicFramePr/>
          <p:nvPr/>
        </p:nvGraphicFramePr>
        <p:xfrm>
          <a:off x="4736073" y="1616520"/>
          <a:ext cx="3978998" cy="237605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24"/>
          <p:cNvSpPr txBox="1"/>
          <p:nvPr/>
        </p:nvSpPr>
        <p:spPr>
          <a:xfrm>
            <a:off x="347757" y="263939"/>
            <a:ext cx="7311475" cy="739085"/>
          </a:xfrm>
          <a:prstGeom prst="rect">
            <a:avLst/>
          </a:prstGeom>
          <a:noFill/>
          <a:ln>
            <a:noFill/>
          </a:ln>
        </p:spPr>
        <p:txBody>
          <a:bodyPr spcFirstLastPara="1" wrap="square" lIns="68575" tIns="34275" rIns="68575" bIns="34275" anchor="ctr" anchorCtr="0">
            <a:normAutofit/>
          </a:bodyPr>
          <a:lstStyle/>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80388C"/>
                </a:solidFill>
                <a:latin typeface="Arial"/>
                <a:ea typeface="Arial"/>
                <a:cs typeface="Arial"/>
                <a:sym typeface="Arial"/>
              </a:rPr>
              <a:t>DATOS GENERALES</a:t>
            </a:r>
            <a:endParaRPr/>
          </a:p>
          <a:p>
            <a:pPr marL="0" marR="0" lvl="0" indent="0" algn="l" rtl="0">
              <a:lnSpc>
                <a:spcPct val="90000"/>
              </a:lnSpc>
              <a:spcBef>
                <a:spcPts val="0"/>
              </a:spcBef>
              <a:spcAft>
                <a:spcPts val="0"/>
              </a:spcAft>
              <a:buClr>
                <a:srgbClr val="000000"/>
              </a:buClr>
              <a:buSzPts val="1462"/>
              <a:buFont typeface="Arial"/>
              <a:buNone/>
            </a:pPr>
            <a:r>
              <a:rPr lang="es-CL" sz="1462" b="0" i="0" u="none" strike="noStrike" cap="none">
                <a:solidFill>
                  <a:srgbClr val="7F7F7F"/>
                </a:solidFill>
                <a:latin typeface="Arial"/>
                <a:ea typeface="Arial"/>
                <a:cs typeface="Arial"/>
                <a:sym typeface="Arial"/>
              </a:rPr>
              <a:t>Fidelidad (individuos). Por GSE. </a:t>
            </a:r>
            <a:br>
              <a:rPr lang="es-CL" sz="1462" b="0" i="0" u="none" strike="noStrike" cap="none">
                <a:solidFill>
                  <a:srgbClr val="7F7F7F"/>
                </a:solidFill>
                <a:latin typeface="Arial"/>
                <a:ea typeface="Arial"/>
                <a:cs typeface="Arial"/>
                <a:sym typeface="Arial"/>
              </a:rPr>
            </a:br>
            <a:r>
              <a:rPr lang="es-CL" sz="1462" b="0" i="0" u="none" strike="noStrike" cap="none">
                <a:solidFill>
                  <a:srgbClr val="7F7F7F"/>
                </a:solidFill>
                <a:latin typeface="Arial"/>
                <a:ea typeface="Arial"/>
                <a:cs typeface="Arial"/>
                <a:sym typeface="Arial"/>
              </a:rPr>
              <a:t>Franjas 12:45 horas y 20:45 horas</a:t>
            </a:r>
            <a:endParaRPr sz="1462" b="1" i="0" u="none" strike="noStrike" cap="none">
              <a:solidFill>
                <a:srgbClr val="F91A6F"/>
              </a:solidFill>
              <a:latin typeface="Arial"/>
              <a:ea typeface="Arial"/>
              <a:cs typeface="Arial"/>
              <a:sym typeface="Arial"/>
            </a:endParaRPr>
          </a:p>
        </p:txBody>
      </p:sp>
      <p:graphicFrame>
        <p:nvGraphicFramePr>
          <p:cNvPr id="262" name="Google Shape;262;p24"/>
          <p:cNvGraphicFramePr/>
          <p:nvPr/>
        </p:nvGraphicFramePr>
        <p:xfrm>
          <a:off x="347756" y="1624263"/>
          <a:ext cx="3884352" cy="24561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63" name="Google Shape;263;p24"/>
          <p:cNvGraphicFramePr/>
          <p:nvPr/>
        </p:nvGraphicFramePr>
        <p:xfrm>
          <a:off x="4701340" y="1624263"/>
          <a:ext cx="3961397" cy="2456113"/>
        </p:xfrm>
        <a:graphic>
          <a:graphicData uri="http://schemas.openxmlformats.org/drawingml/2006/chart">
            <c:chart xmlns:c="http://schemas.openxmlformats.org/drawingml/2006/chart" xmlns:r="http://schemas.openxmlformats.org/officeDocument/2006/relationships" r:id="rId4"/>
          </a:graphicData>
        </a:graphic>
      </p:graphicFrame>
      <p:sp>
        <p:nvSpPr>
          <p:cNvPr id="264" name="Google Shape;264;p24"/>
          <p:cNvSpPr txBox="1"/>
          <p:nvPr/>
        </p:nvSpPr>
        <p:spPr>
          <a:xfrm>
            <a:off x="1582093" y="1222280"/>
            <a:ext cx="1317990"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050" b="0" i="0" u="none" strike="noStrike" cap="none">
                <a:solidFill>
                  <a:srgbClr val="F91A6F"/>
                </a:solidFill>
                <a:latin typeface="Arial"/>
                <a:ea typeface="Arial"/>
                <a:cs typeface="Arial"/>
                <a:sym typeface="Arial"/>
              </a:rPr>
              <a:t>Franja 12:45 horas</a:t>
            </a:r>
            <a:endParaRPr/>
          </a:p>
        </p:txBody>
      </p:sp>
      <p:sp>
        <p:nvSpPr>
          <p:cNvPr id="265" name="Google Shape;265;p24"/>
          <p:cNvSpPr txBox="1"/>
          <p:nvPr/>
        </p:nvSpPr>
        <p:spPr>
          <a:xfrm>
            <a:off x="5953785" y="1222280"/>
            <a:ext cx="1317990"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050" b="0" i="0" u="none" strike="noStrike" cap="none">
                <a:solidFill>
                  <a:srgbClr val="F91A6F"/>
                </a:solidFill>
                <a:latin typeface="Arial"/>
                <a:ea typeface="Arial"/>
                <a:cs typeface="Arial"/>
                <a:sym typeface="Arial"/>
              </a:rPr>
              <a:t>Franja 20:45 horas</a:t>
            </a:r>
            <a:endParaRPr/>
          </a:p>
        </p:txBody>
      </p:sp>
      <p:sp>
        <p:nvSpPr>
          <p:cNvPr id="266" name="Google Shape;266;p24"/>
          <p:cNvSpPr/>
          <p:nvPr/>
        </p:nvSpPr>
        <p:spPr>
          <a:xfrm>
            <a:off x="505285" y="4124166"/>
            <a:ext cx="7993508" cy="78483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500" b="0" i="0" u="none" strike="noStrike" cap="none" dirty="0">
                <a:solidFill>
                  <a:srgbClr val="3F3F3F"/>
                </a:solidFill>
                <a:latin typeface="Arial"/>
                <a:ea typeface="Arial"/>
                <a:cs typeface="Arial"/>
                <a:sym typeface="Arial"/>
              </a:rPr>
              <a:t>Las diferencias en fidelidad de la franja política, por </a:t>
            </a:r>
            <a:r>
              <a:rPr lang="es-CL" sz="1500" b="0" i="0" u="none" strike="noStrike" cap="none" dirty="0" smtClean="0">
                <a:solidFill>
                  <a:srgbClr val="3F3F3F"/>
                </a:solidFill>
                <a:latin typeface="Arial"/>
                <a:ea typeface="Arial"/>
                <a:cs typeface="Arial"/>
                <a:sym typeface="Arial"/>
              </a:rPr>
              <a:t>Grupo Socio Económico, </a:t>
            </a:r>
            <a:r>
              <a:rPr lang="es-CL" sz="1500" b="0" i="0" u="none" strike="noStrike" cap="none" dirty="0">
                <a:solidFill>
                  <a:srgbClr val="3F3F3F"/>
                </a:solidFill>
                <a:latin typeface="Arial"/>
                <a:ea typeface="Arial"/>
                <a:cs typeface="Arial"/>
                <a:sym typeface="Arial"/>
              </a:rPr>
              <a:t>no son tan grandes entre distintos segmentos. En general, las diferencias en fidelidad no parecen seguir un patrón </a:t>
            </a:r>
            <a:r>
              <a:rPr lang="es-CL" sz="1500" b="0" i="0" u="none" strike="noStrike" cap="none" dirty="0" smtClean="0">
                <a:solidFill>
                  <a:srgbClr val="3F3F3F"/>
                </a:solidFill>
                <a:latin typeface="Arial"/>
                <a:ea typeface="Arial"/>
                <a:cs typeface="Arial"/>
                <a:sym typeface="Arial"/>
              </a:rPr>
              <a:t>para esta variable. </a:t>
            </a: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25"/>
          <p:cNvSpPr txBox="1"/>
          <p:nvPr/>
        </p:nvSpPr>
        <p:spPr>
          <a:xfrm>
            <a:off x="1782041" y="1847205"/>
            <a:ext cx="5829300" cy="110251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s-CL" sz="2400" b="0" i="0" u="none" strike="noStrike" cap="small" dirty="0">
                <a:solidFill>
                  <a:srgbClr val="622A72"/>
                </a:solidFill>
                <a:latin typeface="Arial"/>
                <a:ea typeface="Arial"/>
                <a:cs typeface="Arial"/>
                <a:sym typeface="Arial"/>
              </a:rPr>
              <a:t>datos por alternativa de </a:t>
            </a:r>
            <a:r>
              <a:rPr lang="es-CL" sz="2400" b="0" i="0" u="none" strike="noStrike" cap="small" dirty="0" smtClean="0">
                <a:solidFill>
                  <a:srgbClr val="622A72"/>
                </a:solidFill>
                <a:latin typeface="Arial"/>
                <a:ea typeface="Arial"/>
                <a:cs typeface="Arial"/>
                <a:sym typeface="Arial"/>
              </a:rPr>
              <a:t>voto</a:t>
            </a:r>
            <a:endParaRPr sz="2400" b="0" i="0" u="none" strike="noStrike" cap="small" dirty="0">
              <a:solidFill>
                <a:srgbClr val="622A72"/>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26"/>
          <p:cNvSpPr txBox="1"/>
          <p:nvPr/>
        </p:nvSpPr>
        <p:spPr>
          <a:xfrm>
            <a:off x="840342" y="377368"/>
            <a:ext cx="7311475" cy="739085"/>
          </a:xfrm>
          <a:prstGeom prst="rect">
            <a:avLst/>
          </a:prstGeom>
          <a:noFill/>
          <a:ln>
            <a:noFill/>
          </a:ln>
        </p:spPr>
        <p:txBody>
          <a:bodyPr spcFirstLastPara="1" wrap="square" lIns="68575" tIns="34275" rIns="68575" bIns="34275" anchor="ctr" anchorCtr="0">
            <a:normAutofit/>
          </a:bodyPr>
          <a:lstStyle/>
          <a:p>
            <a:pPr marL="0" marR="0" lvl="0" indent="0" algn="ctr" rtl="0">
              <a:lnSpc>
                <a:spcPct val="90000"/>
              </a:lnSpc>
              <a:spcBef>
                <a:spcPts val="0"/>
              </a:spcBef>
              <a:spcAft>
                <a:spcPts val="0"/>
              </a:spcAft>
              <a:buClr>
                <a:srgbClr val="000000"/>
              </a:buClr>
              <a:buSzPts val="1462"/>
              <a:buFont typeface="Arial"/>
              <a:buNone/>
            </a:pPr>
            <a:r>
              <a:rPr lang="es-CL" sz="1462" b="0" i="0" u="none" strike="noStrike" cap="none">
                <a:solidFill>
                  <a:srgbClr val="80388C"/>
                </a:solidFill>
                <a:latin typeface="Arial"/>
                <a:ea typeface="Arial"/>
                <a:cs typeface="Arial"/>
                <a:sym typeface="Arial"/>
              </a:rPr>
              <a:t>DATOS DE AUDIENCIA, POR ALTERNATIVA</a:t>
            </a:r>
            <a:endParaRPr/>
          </a:p>
          <a:p>
            <a:pPr marL="0" marR="0" lvl="0" indent="0" algn="ctr" rtl="0">
              <a:lnSpc>
                <a:spcPct val="90000"/>
              </a:lnSpc>
              <a:spcBef>
                <a:spcPts val="0"/>
              </a:spcBef>
              <a:spcAft>
                <a:spcPts val="0"/>
              </a:spcAft>
              <a:buClr>
                <a:srgbClr val="000000"/>
              </a:buClr>
              <a:buSzPts val="1462"/>
              <a:buFont typeface="Arial"/>
              <a:buNone/>
            </a:pPr>
            <a:r>
              <a:rPr lang="es-CL" sz="1462" b="0" i="0" u="none" strike="noStrike" cap="none">
                <a:solidFill>
                  <a:srgbClr val="7F7F7F"/>
                </a:solidFill>
                <a:latin typeface="Arial"/>
                <a:ea typeface="Arial"/>
                <a:cs typeface="Arial"/>
                <a:sym typeface="Arial"/>
              </a:rPr>
              <a:t>Franja 12:45 a 13:03 hrs.</a:t>
            </a:r>
            <a:endParaRPr/>
          </a:p>
          <a:p>
            <a:pPr marL="0" marR="0" lvl="0" indent="0" algn="ctr" rtl="0">
              <a:lnSpc>
                <a:spcPct val="90000"/>
              </a:lnSpc>
              <a:spcBef>
                <a:spcPts val="0"/>
              </a:spcBef>
              <a:spcAft>
                <a:spcPts val="0"/>
              </a:spcAft>
              <a:buClr>
                <a:srgbClr val="000000"/>
              </a:buClr>
              <a:buSzPts val="1462"/>
              <a:buFont typeface="Arial"/>
              <a:buNone/>
            </a:pPr>
            <a:endParaRPr sz="1462" b="0" i="0" u="none" strike="noStrike" cap="none">
              <a:solidFill>
                <a:srgbClr val="80388C"/>
              </a:solidFill>
              <a:latin typeface="Arial"/>
              <a:ea typeface="Arial"/>
              <a:cs typeface="Arial"/>
              <a:sym typeface="Arial"/>
            </a:endParaRPr>
          </a:p>
        </p:txBody>
      </p:sp>
      <p:graphicFrame>
        <p:nvGraphicFramePr>
          <p:cNvPr id="277" name="Google Shape;277;p26"/>
          <p:cNvGraphicFramePr/>
          <p:nvPr/>
        </p:nvGraphicFramePr>
        <p:xfrm>
          <a:off x="570432" y="1050065"/>
          <a:ext cx="8164000" cy="1972240"/>
        </p:xfrm>
        <a:graphic>
          <a:graphicData uri="http://schemas.openxmlformats.org/drawingml/2006/table">
            <a:tbl>
              <a:tblPr firstRow="1" bandRow="1">
                <a:noFill/>
                <a:tableStyleId>{442E0B52-6905-4FB6-A315-F52D1539A20C}</a:tableStyleId>
              </a:tblPr>
              <a:tblGrid>
                <a:gridCol w="2359000">
                  <a:extLst>
                    <a:ext uri="{9D8B030D-6E8A-4147-A177-3AD203B41FA5}">
                      <a16:colId xmlns:a16="http://schemas.microsoft.com/office/drawing/2014/main" val="20000"/>
                    </a:ext>
                  </a:extLst>
                </a:gridCol>
                <a:gridCol w="1161000">
                  <a:extLst>
                    <a:ext uri="{9D8B030D-6E8A-4147-A177-3AD203B41FA5}">
                      <a16:colId xmlns:a16="http://schemas.microsoft.com/office/drawing/2014/main" val="20001"/>
                    </a:ext>
                  </a:extLst>
                </a:gridCol>
                <a:gridCol w="1161000">
                  <a:extLst>
                    <a:ext uri="{9D8B030D-6E8A-4147-A177-3AD203B41FA5}">
                      <a16:colId xmlns:a16="http://schemas.microsoft.com/office/drawing/2014/main" val="20002"/>
                    </a:ext>
                  </a:extLst>
                </a:gridCol>
                <a:gridCol w="1161000">
                  <a:extLst>
                    <a:ext uri="{9D8B030D-6E8A-4147-A177-3AD203B41FA5}">
                      <a16:colId xmlns:a16="http://schemas.microsoft.com/office/drawing/2014/main" val="20003"/>
                    </a:ext>
                  </a:extLst>
                </a:gridCol>
                <a:gridCol w="1161000">
                  <a:extLst>
                    <a:ext uri="{9D8B030D-6E8A-4147-A177-3AD203B41FA5}">
                      <a16:colId xmlns:a16="http://schemas.microsoft.com/office/drawing/2014/main" val="20004"/>
                    </a:ext>
                  </a:extLst>
                </a:gridCol>
                <a:gridCol w="1161000">
                  <a:extLst>
                    <a:ext uri="{9D8B030D-6E8A-4147-A177-3AD203B41FA5}">
                      <a16:colId xmlns:a16="http://schemas.microsoft.com/office/drawing/2014/main" val="20005"/>
                    </a:ext>
                  </a:extLst>
                </a:gridCol>
              </a:tblGrid>
              <a:tr h="388625">
                <a:tc>
                  <a:txBody>
                    <a:bodyPr/>
                    <a:lstStyle/>
                    <a:p>
                      <a:pPr marL="0" marR="0" lvl="0" indent="0" algn="l" rtl="0">
                        <a:lnSpc>
                          <a:spcPct val="100000"/>
                        </a:lnSpc>
                        <a:spcBef>
                          <a:spcPts val="0"/>
                        </a:spcBef>
                        <a:spcAft>
                          <a:spcPts val="0"/>
                        </a:spcAft>
                        <a:buNone/>
                      </a:pPr>
                      <a:r>
                        <a:rPr lang="es-CL" sz="1100" u="none" strike="noStrike" cap="none">
                          <a:latin typeface="Arial Narrow"/>
                          <a:ea typeface="Arial Narrow"/>
                          <a:cs typeface="Arial Narrow"/>
                          <a:sym typeface="Arial Narrow"/>
                        </a:rPr>
                        <a:t>ALTERNATIVA</a:t>
                      </a:r>
                      <a:endParaRPr/>
                    </a:p>
                  </a:txBody>
                  <a:tcPr marL="68575" marR="68575" marT="34300" marB="34300" anchor="ctr">
                    <a:solidFill>
                      <a:srgbClr val="80388C"/>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RAT. HOGARES </a:t>
                      </a:r>
                      <a:br>
                        <a:rPr lang="es-CL" sz="1100" u="none" strike="noStrike" cap="none">
                          <a:latin typeface="Arial Narrow"/>
                          <a:ea typeface="Arial Narrow"/>
                          <a:cs typeface="Arial Narrow"/>
                          <a:sym typeface="Arial Narrow"/>
                        </a:rPr>
                      </a:br>
                      <a:r>
                        <a:rPr lang="es-CL" sz="1100" u="none" strike="noStrike" cap="none">
                          <a:latin typeface="Arial Narrow"/>
                          <a:ea typeface="Arial Narrow"/>
                          <a:cs typeface="Arial Narrow"/>
                          <a:sym typeface="Arial Narrow"/>
                        </a:rPr>
                        <a:t>(%)</a:t>
                      </a:r>
                      <a:endParaRPr/>
                    </a:p>
                  </a:txBody>
                  <a:tcPr marL="68575" marR="68575" marT="34300" marB="34300" anchor="ctr">
                    <a:solidFill>
                      <a:srgbClr val="80388C"/>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RAT. INDIVIDUOS (%)</a:t>
                      </a:r>
                      <a:endParaRPr/>
                    </a:p>
                  </a:txBody>
                  <a:tcPr marL="68575" marR="68575" marT="34300" marB="34300" anchor="ctr">
                    <a:solidFill>
                      <a:srgbClr val="80388C"/>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HOGARES </a:t>
                      </a:r>
                      <a:br>
                        <a:rPr lang="es-CL" sz="1100" u="none" strike="noStrike" cap="none">
                          <a:latin typeface="Arial Narrow"/>
                          <a:ea typeface="Arial Narrow"/>
                          <a:cs typeface="Arial Narrow"/>
                          <a:sym typeface="Arial Narrow"/>
                        </a:rPr>
                      </a:br>
                      <a:r>
                        <a:rPr lang="es-CL" sz="1100" u="none" strike="noStrike" cap="none">
                          <a:latin typeface="Arial Narrow"/>
                          <a:ea typeface="Arial Narrow"/>
                          <a:cs typeface="Arial Narrow"/>
                          <a:sym typeface="Arial Narrow"/>
                        </a:rPr>
                        <a:t>(miles)</a:t>
                      </a:r>
                      <a:endParaRPr/>
                    </a:p>
                  </a:txBody>
                  <a:tcPr marL="68575" marR="68575" marT="34300" marB="34300" anchor="ctr">
                    <a:solidFill>
                      <a:srgbClr val="80388C"/>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PERSONAS </a:t>
                      </a:r>
                      <a:br>
                        <a:rPr lang="es-CL" sz="1100" u="none" strike="noStrike" cap="none">
                          <a:latin typeface="Arial Narrow"/>
                          <a:ea typeface="Arial Narrow"/>
                          <a:cs typeface="Arial Narrow"/>
                          <a:sym typeface="Arial Narrow"/>
                        </a:rPr>
                      </a:br>
                      <a:r>
                        <a:rPr lang="es-CL" sz="1100" u="none" strike="noStrike" cap="none">
                          <a:latin typeface="Arial Narrow"/>
                          <a:ea typeface="Arial Narrow"/>
                          <a:cs typeface="Arial Narrow"/>
                          <a:sym typeface="Arial Narrow"/>
                        </a:rPr>
                        <a:t>(miles)</a:t>
                      </a:r>
                      <a:endParaRPr/>
                    </a:p>
                  </a:txBody>
                  <a:tcPr marL="68575" marR="68575" marT="34300" marB="34300" anchor="ctr">
                    <a:solidFill>
                      <a:srgbClr val="80388C"/>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FIDELIDAD </a:t>
                      </a:r>
                      <a:br>
                        <a:rPr lang="es-CL" sz="1100" u="none" strike="noStrike" cap="none">
                          <a:latin typeface="Arial Narrow"/>
                          <a:ea typeface="Arial Narrow"/>
                          <a:cs typeface="Arial Narrow"/>
                          <a:sym typeface="Arial Narrow"/>
                        </a:rPr>
                      </a:br>
                      <a:r>
                        <a:rPr lang="es-CL" sz="1100" u="none" strike="noStrike" cap="none">
                          <a:latin typeface="Arial Narrow"/>
                          <a:ea typeface="Arial Narrow"/>
                          <a:cs typeface="Arial Narrow"/>
                          <a:sym typeface="Arial Narrow"/>
                        </a:rPr>
                        <a:t>(%)</a:t>
                      </a:r>
                      <a:endParaRPr/>
                    </a:p>
                  </a:txBody>
                  <a:tcPr marL="68575" marR="68575" marT="34300" marB="34300" anchor="ctr">
                    <a:solidFill>
                      <a:srgbClr val="80388C"/>
                    </a:solidFill>
                  </a:tcPr>
                </a:tc>
                <a:extLst>
                  <a:ext uri="{0D108BD9-81ED-4DB2-BD59-A6C34878D82A}">
                    <a16:rowId xmlns:a16="http://schemas.microsoft.com/office/drawing/2014/main" val="10000"/>
                  </a:ext>
                </a:extLst>
              </a:tr>
              <a:tr h="378000">
                <a:tc>
                  <a:txBody>
                    <a:bodyPr/>
                    <a:lstStyle/>
                    <a:p>
                      <a:pPr marL="0" marR="0" lvl="0" indent="0" algn="l" rtl="0">
                        <a:lnSpc>
                          <a:spcPct val="100000"/>
                        </a:lnSpc>
                        <a:spcBef>
                          <a:spcPts val="0"/>
                        </a:spcBef>
                        <a:spcAft>
                          <a:spcPts val="0"/>
                        </a:spcAft>
                        <a:buNone/>
                      </a:pPr>
                      <a:r>
                        <a:rPr lang="es-CL" sz="1200" u="none" strike="noStrike" cap="none"/>
                        <a:t>APRUEBO</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21,2</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8,2</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529,3</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635,5</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86,1</a:t>
                      </a:r>
                      <a:endParaRPr/>
                    </a:p>
                  </a:txBody>
                  <a:tcPr marL="68575" marR="68575" marT="34300" marB="34300" anchor="ctr">
                    <a:solidFill>
                      <a:srgbClr val="F2F2F2"/>
                    </a:solidFill>
                  </a:tcPr>
                </a:tc>
                <a:extLst>
                  <a:ext uri="{0D108BD9-81ED-4DB2-BD59-A6C34878D82A}">
                    <a16:rowId xmlns:a16="http://schemas.microsoft.com/office/drawing/2014/main" val="10001"/>
                  </a:ext>
                </a:extLst>
              </a:tr>
              <a:tr h="378000">
                <a:tc>
                  <a:txBody>
                    <a:bodyPr/>
                    <a:lstStyle/>
                    <a:p>
                      <a:pPr marL="0" marR="0" lvl="0" indent="0" algn="l" rtl="0">
                        <a:lnSpc>
                          <a:spcPct val="100000"/>
                        </a:lnSpc>
                        <a:spcBef>
                          <a:spcPts val="0"/>
                        </a:spcBef>
                        <a:spcAft>
                          <a:spcPts val="0"/>
                        </a:spcAft>
                        <a:buNone/>
                      </a:pPr>
                      <a:r>
                        <a:rPr lang="es-CL" sz="1200" u="none" strike="noStrike" cap="none"/>
                        <a:t>RECHAZO</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21,3</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8,3</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530,9</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641,7</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85,9</a:t>
                      </a:r>
                      <a:endParaRPr/>
                    </a:p>
                  </a:txBody>
                  <a:tcPr marL="68575" marR="68575" marT="34300" marB="34300" anchor="ctr">
                    <a:solidFill>
                      <a:srgbClr val="F2F2F2"/>
                    </a:solidFill>
                  </a:tcPr>
                </a:tc>
                <a:extLst>
                  <a:ext uri="{0D108BD9-81ED-4DB2-BD59-A6C34878D82A}">
                    <a16:rowId xmlns:a16="http://schemas.microsoft.com/office/drawing/2014/main" val="10002"/>
                  </a:ext>
                </a:extLst>
              </a:tr>
              <a:tr h="378000">
                <a:tc>
                  <a:txBody>
                    <a:bodyPr/>
                    <a:lstStyle/>
                    <a:p>
                      <a:pPr marL="0" marR="0" lvl="0" indent="0" algn="l" rtl="0">
                        <a:lnSpc>
                          <a:spcPct val="100000"/>
                        </a:lnSpc>
                        <a:spcBef>
                          <a:spcPts val="0"/>
                        </a:spcBef>
                        <a:spcAft>
                          <a:spcPts val="0"/>
                        </a:spcAft>
                        <a:buNone/>
                      </a:pPr>
                      <a:r>
                        <a:rPr lang="es-CL" sz="1200" u="none" strike="noStrike" cap="none"/>
                        <a:t>CONVENCIÓN MIXTA</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21,2</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8,2</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527,0</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634,4</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87,5</a:t>
                      </a:r>
                      <a:endParaRPr/>
                    </a:p>
                  </a:txBody>
                  <a:tcPr marL="68575" marR="68575" marT="34300" marB="34300" anchor="ctr">
                    <a:solidFill>
                      <a:srgbClr val="F2F2F2"/>
                    </a:solidFill>
                  </a:tcPr>
                </a:tc>
                <a:extLst>
                  <a:ext uri="{0D108BD9-81ED-4DB2-BD59-A6C34878D82A}">
                    <a16:rowId xmlns:a16="http://schemas.microsoft.com/office/drawing/2014/main" val="10003"/>
                  </a:ext>
                </a:extLst>
              </a:tr>
              <a:tr h="434350">
                <a:tc>
                  <a:txBody>
                    <a:bodyPr/>
                    <a:lstStyle/>
                    <a:p>
                      <a:pPr marL="0" marR="0" lvl="0" indent="0" algn="l" rtl="0">
                        <a:lnSpc>
                          <a:spcPct val="100000"/>
                        </a:lnSpc>
                        <a:spcBef>
                          <a:spcPts val="0"/>
                        </a:spcBef>
                        <a:spcAft>
                          <a:spcPts val="0"/>
                        </a:spcAft>
                        <a:buNone/>
                      </a:pPr>
                      <a:r>
                        <a:rPr lang="es-CL" sz="1200" u="none" strike="noStrike" cap="none"/>
                        <a:t>CONVENCIÓN CONSTITUCIONAL</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21,5</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8,4</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534,6</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645,6</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86,5</a:t>
                      </a:r>
                      <a:endParaRPr/>
                    </a:p>
                  </a:txBody>
                  <a:tcPr marL="68575" marR="68575" marT="34300" marB="34300" anchor="ctr">
                    <a:solidFill>
                      <a:srgbClr val="F2F2F2"/>
                    </a:solidFill>
                  </a:tcPr>
                </a:tc>
                <a:extLst>
                  <a:ext uri="{0D108BD9-81ED-4DB2-BD59-A6C34878D82A}">
                    <a16:rowId xmlns:a16="http://schemas.microsoft.com/office/drawing/2014/main" val="10004"/>
                  </a:ext>
                </a:extLst>
              </a:tr>
            </a:tbl>
          </a:graphicData>
        </a:graphic>
      </p:graphicFrame>
      <p:sp>
        <p:nvSpPr>
          <p:cNvPr id="278" name="Google Shape;278;p26"/>
          <p:cNvSpPr txBox="1"/>
          <p:nvPr/>
        </p:nvSpPr>
        <p:spPr>
          <a:xfrm>
            <a:off x="570433" y="3467457"/>
            <a:ext cx="8011682" cy="116951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endParaRPr lang="es-CL" b="0" i="0" u="none" strike="noStrike" cap="none" dirty="0" smtClean="0">
              <a:solidFill>
                <a:srgbClr val="000000"/>
              </a:solidFill>
              <a:sym typeface="Arial"/>
            </a:endParaRPr>
          </a:p>
          <a:p>
            <a:pPr algn="just"/>
            <a:r>
              <a:rPr lang="es-ES" dirty="0"/>
              <a:t>Los datos de esta tabla corresponden al horario de medio día de la franja </a:t>
            </a:r>
            <a:r>
              <a:rPr lang="es-ES" dirty="0" smtClean="0"/>
              <a:t>política: l</a:t>
            </a:r>
            <a:r>
              <a:rPr lang="es-CL" b="0" i="0" u="none" strike="noStrike" cap="none" dirty="0" smtClean="0">
                <a:solidFill>
                  <a:srgbClr val="000000"/>
                </a:solidFill>
                <a:sym typeface="Arial"/>
              </a:rPr>
              <a:t>as </a:t>
            </a:r>
            <a:r>
              <a:rPr lang="es-CL" b="0" i="0" u="none" strike="noStrike" cap="none" dirty="0">
                <a:solidFill>
                  <a:srgbClr val="000000"/>
                </a:solidFill>
                <a:sym typeface="Arial"/>
              </a:rPr>
              <a:t>distintas opciones de voto presentadas en la </a:t>
            </a:r>
            <a:r>
              <a:rPr lang="es-CL" b="0" i="0" u="none" strike="noStrike" cap="none" dirty="0" smtClean="0">
                <a:solidFill>
                  <a:srgbClr val="000000"/>
                </a:solidFill>
                <a:sym typeface="Arial"/>
              </a:rPr>
              <a:t>franja, obtuvieron </a:t>
            </a:r>
            <a:r>
              <a:rPr lang="es-CL" b="0" i="0" u="none" strike="noStrike" cap="none" dirty="0">
                <a:solidFill>
                  <a:srgbClr val="000000"/>
                </a:solidFill>
                <a:sym typeface="Arial"/>
              </a:rPr>
              <a:t>resultados muy similares, tanto en volumen de audiencia, como en fidelidad al contenido. Cada alternativa tuvo la posibilidad de presentar su postura y argumentos al público en condiciones de equidad, y este resultado lo refrenda</a:t>
            </a:r>
            <a:r>
              <a:rPr lang="es-CL" b="0" i="0" u="none" strike="noStrike" cap="none" dirty="0" smtClean="0">
                <a:solidFill>
                  <a:srgbClr val="000000"/>
                </a:solidFill>
                <a:sym typeface="Arial"/>
              </a:rPr>
              <a:t>. </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27"/>
          <p:cNvSpPr txBox="1"/>
          <p:nvPr/>
        </p:nvSpPr>
        <p:spPr>
          <a:xfrm>
            <a:off x="872389" y="358139"/>
            <a:ext cx="7311475" cy="739085"/>
          </a:xfrm>
          <a:prstGeom prst="rect">
            <a:avLst/>
          </a:prstGeom>
          <a:noFill/>
          <a:ln>
            <a:noFill/>
          </a:ln>
        </p:spPr>
        <p:txBody>
          <a:bodyPr spcFirstLastPara="1" wrap="square" lIns="68575" tIns="34275" rIns="68575" bIns="34275" anchor="ctr" anchorCtr="0">
            <a:normAutofit/>
          </a:bodyPr>
          <a:lstStyle/>
          <a:p>
            <a:pPr marL="0" marR="0" lvl="0" indent="0" algn="ctr" rtl="0">
              <a:lnSpc>
                <a:spcPct val="90000"/>
              </a:lnSpc>
              <a:spcBef>
                <a:spcPts val="0"/>
              </a:spcBef>
              <a:spcAft>
                <a:spcPts val="0"/>
              </a:spcAft>
              <a:buClr>
                <a:srgbClr val="000000"/>
              </a:buClr>
              <a:buSzPts val="1462"/>
              <a:buFont typeface="Arial"/>
              <a:buNone/>
            </a:pPr>
            <a:r>
              <a:rPr lang="es-CL" sz="1462" b="0" i="0" u="none" strike="noStrike" cap="none">
                <a:solidFill>
                  <a:srgbClr val="80388C"/>
                </a:solidFill>
                <a:latin typeface="Arial"/>
                <a:ea typeface="Arial"/>
                <a:cs typeface="Arial"/>
                <a:sym typeface="Arial"/>
              </a:rPr>
              <a:t>DATOS DE AUDIENCIA, POR ALTERNATIVA</a:t>
            </a:r>
            <a:endParaRPr/>
          </a:p>
          <a:p>
            <a:pPr marL="0" marR="0" lvl="0" indent="0" algn="ctr" rtl="0">
              <a:lnSpc>
                <a:spcPct val="90000"/>
              </a:lnSpc>
              <a:spcBef>
                <a:spcPts val="0"/>
              </a:spcBef>
              <a:spcAft>
                <a:spcPts val="0"/>
              </a:spcAft>
              <a:buClr>
                <a:srgbClr val="000000"/>
              </a:buClr>
              <a:buSzPts val="1462"/>
              <a:buFont typeface="Arial"/>
              <a:buNone/>
            </a:pPr>
            <a:r>
              <a:rPr lang="es-CL" sz="1462" b="0" i="0" u="none" strike="noStrike" cap="none">
                <a:solidFill>
                  <a:srgbClr val="7F7F7F"/>
                </a:solidFill>
                <a:latin typeface="Arial"/>
                <a:ea typeface="Arial"/>
                <a:cs typeface="Arial"/>
                <a:sym typeface="Arial"/>
              </a:rPr>
              <a:t>Franja 20:45 a 21:03 hrs.</a:t>
            </a:r>
            <a:endParaRPr/>
          </a:p>
          <a:p>
            <a:pPr marL="0" marR="0" lvl="0" indent="0" algn="ctr" rtl="0">
              <a:lnSpc>
                <a:spcPct val="90000"/>
              </a:lnSpc>
              <a:spcBef>
                <a:spcPts val="0"/>
              </a:spcBef>
              <a:spcAft>
                <a:spcPts val="0"/>
              </a:spcAft>
              <a:buClr>
                <a:srgbClr val="000000"/>
              </a:buClr>
              <a:buSzPts val="1462"/>
              <a:buFont typeface="Arial"/>
              <a:buNone/>
            </a:pPr>
            <a:endParaRPr sz="1462" b="0" i="0" u="none" strike="noStrike" cap="none">
              <a:solidFill>
                <a:srgbClr val="80388C"/>
              </a:solidFill>
              <a:latin typeface="Arial"/>
              <a:ea typeface="Arial"/>
              <a:cs typeface="Arial"/>
              <a:sym typeface="Arial"/>
            </a:endParaRPr>
          </a:p>
        </p:txBody>
      </p:sp>
      <p:graphicFrame>
        <p:nvGraphicFramePr>
          <p:cNvPr id="284" name="Google Shape;284;p27"/>
          <p:cNvGraphicFramePr/>
          <p:nvPr/>
        </p:nvGraphicFramePr>
        <p:xfrm>
          <a:off x="570432" y="1094929"/>
          <a:ext cx="8164000" cy="1972240"/>
        </p:xfrm>
        <a:graphic>
          <a:graphicData uri="http://schemas.openxmlformats.org/drawingml/2006/table">
            <a:tbl>
              <a:tblPr firstRow="1" bandRow="1">
                <a:noFill/>
                <a:tableStyleId>{442E0B52-6905-4FB6-A315-F52D1539A20C}</a:tableStyleId>
              </a:tblPr>
              <a:tblGrid>
                <a:gridCol w="2359000">
                  <a:extLst>
                    <a:ext uri="{9D8B030D-6E8A-4147-A177-3AD203B41FA5}">
                      <a16:colId xmlns:a16="http://schemas.microsoft.com/office/drawing/2014/main" val="20000"/>
                    </a:ext>
                  </a:extLst>
                </a:gridCol>
                <a:gridCol w="1161000">
                  <a:extLst>
                    <a:ext uri="{9D8B030D-6E8A-4147-A177-3AD203B41FA5}">
                      <a16:colId xmlns:a16="http://schemas.microsoft.com/office/drawing/2014/main" val="20001"/>
                    </a:ext>
                  </a:extLst>
                </a:gridCol>
                <a:gridCol w="1161000">
                  <a:extLst>
                    <a:ext uri="{9D8B030D-6E8A-4147-A177-3AD203B41FA5}">
                      <a16:colId xmlns:a16="http://schemas.microsoft.com/office/drawing/2014/main" val="20002"/>
                    </a:ext>
                  </a:extLst>
                </a:gridCol>
                <a:gridCol w="1161000">
                  <a:extLst>
                    <a:ext uri="{9D8B030D-6E8A-4147-A177-3AD203B41FA5}">
                      <a16:colId xmlns:a16="http://schemas.microsoft.com/office/drawing/2014/main" val="20003"/>
                    </a:ext>
                  </a:extLst>
                </a:gridCol>
                <a:gridCol w="1161000">
                  <a:extLst>
                    <a:ext uri="{9D8B030D-6E8A-4147-A177-3AD203B41FA5}">
                      <a16:colId xmlns:a16="http://schemas.microsoft.com/office/drawing/2014/main" val="20004"/>
                    </a:ext>
                  </a:extLst>
                </a:gridCol>
                <a:gridCol w="1161000">
                  <a:extLst>
                    <a:ext uri="{9D8B030D-6E8A-4147-A177-3AD203B41FA5}">
                      <a16:colId xmlns:a16="http://schemas.microsoft.com/office/drawing/2014/main" val="20005"/>
                    </a:ext>
                  </a:extLst>
                </a:gridCol>
              </a:tblGrid>
              <a:tr h="388625">
                <a:tc>
                  <a:txBody>
                    <a:bodyPr/>
                    <a:lstStyle/>
                    <a:p>
                      <a:pPr marL="0" marR="0" lvl="0" indent="0" algn="l" rtl="0">
                        <a:lnSpc>
                          <a:spcPct val="100000"/>
                        </a:lnSpc>
                        <a:spcBef>
                          <a:spcPts val="0"/>
                        </a:spcBef>
                        <a:spcAft>
                          <a:spcPts val="0"/>
                        </a:spcAft>
                        <a:buNone/>
                      </a:pPr>
                      <a:r>
                        <a:rPr lang="es-CL" sz="1100" u="none" strike="noStrike" cap="none">
                          <a:latin typeface="Arial Narrow"/>
                          <a:ea typeface="Arial Narrow"/>
                          <a:cs typeface="Arial Narrow"/>
                          <a:sym typeface="Arial Narrow"/>
                        </a:rPr>
                        <a:t>ALTERNATIVA</a:t>
                      </a:r>
                      <a:endParaRPr/>
                    </a:p>
                  </a:txBody>
                  <a:tcPr marL="68575" marR="68575" marT="34300" marB="34300" anchor="ctr">
                    <a:solidFill>
                      <a:srgbClr val="E56606"/>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RAT. HOGARES </a:t>
                      </a:r>
                      <a:br>
                        <a:rPr lang="es-CL" sz="1100" u="none" strike="noStrike" cap="none">
                          <a:latin typeface="Arial Narrow"/>
                          <a:ea typeface="Arial Narrow"/>
                          <a:cs typeface="Arial Narrow"/>
                          <a:sym typeface="Arial Narrow"/>
                        </a:rPr>
                      </a:br>
                      <a:r>
                        <a:rPr lang="es-CL" sz="1100" u="none" strike="noStrike" cap="none">
                          <a:latin typeface="Arial Narrow"/>
                          <a:ea typeface="Arial Narrow"/>
                          <a:cs typeface="Arial Narrow"/>
                          <a:sym typeface="Arial Narrow"/>
                        </a:rPr>
                        <a:t>(%)</a:t>
                      </a:r>
                      <a:endParaRPr/>
                    </a:p>
                  </a:txBody>
                  <a:tcPr marL="68575" marR="68575" marT="34300" marB="34300" anchor="ctr">
                    <a:solidFill>
                      <a:srgbClr val="E56606"/>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RAT. INDIVIDUOS (%)</a:t>
                      </a:r>
                      <a:endParaRPr/>
                    </a:p>
                  </a:txBody>
                  <a:tcPr marL="68575" marR="68575" marT="34300" marB="34300" anchor="ctr">
                    <a:solidFill>
                      <a:srgbClr val="E56606"/>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HOGARES </a:t>
                      </a:r>
                      <a:br>
                        <a:rPr lang="es-CL" sz="1100" u="none" strike="noStrike" cap="none">
                          <a:latin typeface="Arial Narrow"/>
                          <a:ea typeface="Arial Narrow"/>
                          <a:cs typeface="Arial Narrow"/>
                          <a:sym typeface="Arial Narrow"/>
                        </a:rPr>
                      </a:br>
                      <a:r>
                        <a:rPr lang="es-CL" sz="1100" u="none" strike="noStrike" cap="none">
                          <a:latin typeface="Arial Narrow"/>
                          <a:ea typeface="Arial Narrow"/>
                          <a:cs typeface="Arial Narrow"/>
                          <a:sym typeface="Arial Narrow"/>
                        </a:rPr>
                        <a:t>(miles)</a:t>
                      </a:r>
                      <a:endParaRPr/>
                    </a:p>
                  </a:txBody>
                  <a:tcPr marL="68575" marR="68575" marT="34300" marB="34300" anchor="ctr">
                    <a:solidFill>
                      <a:srgbClr val="E56606"/>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PERSONAS </a:t>
                      </a:r>
                      <a:br>
                        <a:rPr lang="es-CL" sz="1100" u="none" strike="noStrike" cap="none">
                          <a:latin typeface="Arial Narrow"/>
                          <a:ea typeface="Arial Narrow"/>
                          <a:cs typeface="Arial Narrow"/>
                          <a:sym typeface="Arial Narrow"/>
                        </a:rPr>
                      </a:br>
                      <a:r>
                        <a:rPr lang="es-CL" sz="1100" u="none" strike="noStrike" cap="none">
                          <a:latin typeface="Arial Narrow"/>
                          <a:ea typeface="Arial Narrow"/>
                          <a:cs typeface="Arial Narrow"/>
                          <a:sym typeface="Arial Narrow"/>
                        </a:rPr>
                        <a:t>(miles)</a:t>
                      </a:r>
                      <a:endParaRPr/>
                    </a:p>
                  </a:txBody>
                  <a:tcPr marL="68575" marR="68575" marT="34300" marB="34300" anchor="ctr">
                    <a:solidFill>
                      <a:srgbClr val="E56606"/>
                    </a:solidFill>
                  </a:tcPr>
                </a:tc>
                <a:tc>
                  <a:txBody>
                    <a:bodyPr/>
                    <a:lstStyle/>
                    <a:p>
                      <a:pPr marL="0" marR="0" lvl="0" indent="0" algn="ctr" rtl="0">
                        <a:lnSpc>
                          <a:spcPct val="100000"/>
                        </a:lnSpc>
                        <a:spcBef>
                          <a:spcPts val="0"/>
                        </a:spcBef>
                        <a:spcAft>
                          <a:spcPts val="0"/>
                        </a:spcAft>
                        <a:buNone/>
                      </a:pPr>
                      <a:r>
                        <a:rPr lang="es-CL" sz="1100" u="none" strike="noStrike" cap="none">
                          <a:latin typeface="Arial Narrow"/>
                          <a:ea typeface="Arial Narrow"/>
                          <a:cs typeface="Arial Narrow"/>
                          <a:sym typeface="Arial Narrow"/>
                        </a:rPr>
                        <a:t>FIDELIDAD </a:t>
                      </a:r>
                      <a:br>
                        <a:rPr lang="es-CL" sz="1100" u="none" strike="noStrike" cap="none">
                          <a:latin typeface="Arial Narrow"/>
                          <a:ea typeface="Arial Narrow"/>
                          <a:cs typeface="Arial Narrow"/>
                          <a:sym typeface="Arial Narrow"/>
                        </a:rPr>
                      </a:br>
                      <a:r>
                        <a:rPr lang="es-CL" sz="1100" u="none" strike="noStrike" cap="none">
                          <a:latin typeface="Arial Narrow"/>
                          <a:ea typeface="Arial Narrow"/>
                          <a:cs typeface="Arial Narrow"/>
                          <a:sym typeface="Arial Narrow"/>
                        </a:rPr>
                        <a:t>(%)</a:t>
                      </a:r>
                      <a:endParaRPr/>
                    </a:p>
                  </a:txBody>
                  <a:tcPr marL="68575" marR="68575" marT="34300" marB="34300" anchor="ctr">
                    <a:solidFill>
                      <a:srgbClr val="E56606"/>
                    </a:solidFill>
                  </a:tcPr>
                </a:tc>
                <a:extLst>
                  <a:ext uri="{0D108BD9-81ED-4DB2-BD59-A6C34878D82A}">
                    <a16:rowId xmlns:a16="http://schemas.microsoft.com/office/drawing/2014/main" val="10000"/>
                  </a:ext>
                </a:extLst>
              </a:tr>
              <a:tr h="378000">
                <a:tc>
                  <a:txBody>
                    <a:bodyPr/>
                    <a:lstStyle/>
                    <a:p>
                      <a:pPr marL="0" marR="0" lvl="0" indent="0" algn="l" rtl="0">
                        <a:lnSpc>
                          <a:spcPct val="100000"/>
                        </a:lnSpc>
                        <a:spcBef>
                          <a:spcPts val="0"/>
                        </a:spcBef>
                        <a:spcAft>
                          <a:spcPts val="0"/>
                        </a:spcAft>
                        <a:buNone/>
                      </a:pPr>
                      <a:r>
                        <a:rPr lang="es-CL" sz="1200" u="none" strike="noStrike" cap="none"/>
                        <a:t>APRUEBO</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36,4</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15,1</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905,5</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1.161,0</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85,4</a:t>
                      </a:r>
                      <a:endParaRPr/>
                    </a:p>
                  </a:txBody>
                  <a:tcPr marL="68575" marR="68575" marT="34300" marB="34300" anchor="ctr">
                    <a:solidFill>
                      <a:srgbClr val="F2F2F2"/>
                    </a:solidFill>
                  </a:tcPr>
                </a:tc>
                <a:extLst>
                  <a:ext uri="{0D108BD9-81ED-4DB2-BD59-A6C34878D82A}">
                    <a16:rowId xmlns:a16="http://schemas.microsoft.com/office/drawing/2014/main" val="10001"/>
                  </a:ext>
                </a:extLst>
              </a:tr>
              <a:tr h="378000">
                <a:tc>
                  <a:txBody>
                    <a:bodyPr/>
                    <a:lstStyle/>
                    <a:p>
                      <a:pPr marL="0" marR="0" lvl="0" indent="0" algn="l" rtl="0">
                        <a:lnSpc>
                          <a:spcPct val="100000"/>
                        </a:lnSpc>
                        <a:spcBef>
                          <a:spcPts val="0"/>
                        </a:spcBef>
                        <a:spcAft>
                          <a:spcPts val="0"/>
                        </a:spcAft>
                        <a:buNone/>
                      </a:pPr>
                      <a:r>
                        <a:rPr lang="es-CL" sz="1200" u="none" strike="noStrike" cap="none"/>
                        <a:t>RECHAZO</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36,2</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15,0</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901,4</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1.152,5</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85,0</a:t>
                      </a:r>
                      <a:endParaRPr/>
                    </a:p>
                  </a:txBody>
                  <a:tcPr marL="68575" marR="68575" marT="34300" marB="34300" anchor="ctr">
                    <a:solidFill>
                      <a:srgbClr val="F2F2F2"/>
                    </a:solidFill>
                  </a:tcPr>
                </a:tc>
                <a:extLst>
                  <a:ext uri="{0D108BD9-81ED-4DB2-BD59-A6C34878D82A}">
                    <a16:rowId xmlns:a16="http://schemas.microsoft.com/office/drawing/2014/main" val="10002"/>
                  </a:ext>
                </a:extLst>
              </a:tr>
              <a:tr h="378000">
                <a:tc>
                  <a:txBody>
                    <a:bodyPr/>
                    <a:lstStyle/>
                    <a:p>
                      <a:pPr marL="0" marR="0" lvl="0" indent="0" algn="l" rtl="0">
                        <a:lnSpc>
                          <a:spcPct val="100000"/>
                        </a:lnSpc>
                        <a:spcBef>
                          <a:spcPts val="0"/>
                        </a:spcBef>
                        <a:spcAft>
                          <a:spcPts val="0"/>
                        </a:spcAft>
                        <a:buNone/>
                      </a:pPr>
                      <a:r>
                        <a:rPr lang="es-CL" sz="1200" u="none" strike="noStrike" cap="none"/>
                        <a:t>CONVENCIÓN MIXTA</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35,3</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14,7</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880,0</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1.130,2</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85,0</a:t>
                      </a:r>
                      <a:endParaRPr/>
                    </a:p>
                  </a:txBody>
                  <a:tcPr marL="68575" marR="68575" marT="34300" marB="34300" anchor="ctr">
                    <a:solidFill>
                      <a:srgbClr val="F2F2F2"/>
                    </a:solidFill>
                  </a:tcPr>
                </a:tc>
                <a:extLst>
                  <a:ext uri="{0D108BD9-81ED-4DB2-BD59-A6C34878D82A}">
                    <a16:rowId xmlns:a16="http://schemas.microsoft.com/office/drawing/2014/main" val="10003"/>
                  </a:ext>
                </a:extLst>
              </a:tr>
              <a:tr h="434350">
                <a:tc>
                  <a:txBody>
                    <a:bodyPr/>
                    <a:lstStyle/>
                    <a:p>
                      <a:pPr marL="0" marR="0" lvl="0" indent="0" algn="l" rtl="0">
                        <a:lnSpc>
                          <a:spcPct val="100000"/>
                        </a:lnSpc>
                        <a:spcBef>
                          <a:spcPts val="0"/>
                        </a:spcBef>
                        <a:spcAft>
                          <a:spcPts val="0"/>
                        </a:spcAft>
                        <a:buNone/>
                      </a:pPr>
                      <a:r>
                        <a:rPr lang="es-CL" sz="1200" u="none" strike="noStrike" cap="none"/>
                        <a:t>CONVENCIÓN CONSTITUCIONAL</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35,7</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14,8</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888,2</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1.138,8</a:t>
                      </a:r>
                      <a:endParaRPr/>
                    </a:p>
                  </a:txBody>
                  <a:tcPr marL="68575" marR="68575" marT="34300" marB="34300" anchor="ctr">
                    <a:solidFill>
                      <a:srgbClr val="F2F2F2"/>
                    </a:solidFill>
                  </a:tcPr>
                </a:tc>
                <a:tc>
                  <a:txBody>
                    <a:bodyPr/>
                    <a:lstStyle/>
                    <a:p>
                      <a:pPr marL="0" marR="0" lvl="0" indent="0" algn="ctr" rtl="0">
                        <a:lnSpc>
                          <a:spcPct val="100000"/>
                        </a:lnSpc>
                        <a:spcBef>
                          <a:spcPts val="0"/>
                        </a:spcBef>
                        <a:spcAft>
                          <a:spcPts val="0"/>
                        </a:spcAft>
                        <a:buNone/>
                      </a:pPr>
                      <a:r>
                        <a:rPr lang="es-CL" sz="1200" u="none" strike="noStrike" cap="none"/>
                        <a:t>85,5</a:t>
                      </a:r>
                      <a:endParaRPr/>
                    </a:p>
                  </a:txBody>
                  <a:tcPr marL="68575" marR="68575" marT="34300" marB="34300" anchor="ctr">
                    <a:solidFill>
                      <a:srgbClr val="F2F2F2"/>
                    </a:solidFill>
                  </a:tcPr>
                </a:tc>
                <a:extLst>
                  <a:ext uri="{0D108BD9-81ED-4DB2-BD59-A6C34878D82A}">
                    <a16:rowId xmlns:a16="http://schemas.microsoft.com/office/drawing/2014/main" val="10004"/>
                  </a:ext>
                </a:extLst>
              </a:tr>
            </a:tbl>
          </a:graphicData>
        </a:graphic>
      </p:graphicFrame>
      <p:sp>
        <p:nvSpPr>
          <p:cNvPr id="285" name="Google Shape;285;p27"/>
          <p:cNvSpPr txBox="1"/>
          <p:nvPr/>
        </p:nvSpPr>
        <p:spPr>
          <a:xfrm>
            <a:off x="570432" y="3540193"/>
            <a:ext cx="8011682" cy="123363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b="0" i="0" u="none" strike="noStrike" cap="none" dirty="0">
                <a:solidFill>
                  <a:srgbClr val="000000"/>
                </a:solidFill>
                <a:sym typeface="Arial"/>
              </a:rPr>
              <a:t>En la franja en horario prime se da la misma situación, pero con volúmenes de audiencia esperablemente más altos, dado el horario de emisión. </a:t>
            </a:r>
            <a:endParaRPr dirty="0"/>
          </a:p>
          <a:p>
            <a:pPr marL="0" marR="0" lvl="0" indent="0" algn="just" rtl="0">
              <a:lnSpc>
                <a:spcPct val="100000"/>
              </a:lnSpc>
              <a:spcBef>
                <a:spcPts val="450"/>
              </a:spcBef>
              <a:spcAft>
                <a:spcPts val="0"/>
              </a:spcAft>
              <a:buNone/>
            </a:pPr>
            <a:r>
              <a:rPr lang="es-CL" b="0" i="0" u="none" strike="noStrike" cap="none" dirty="0">
                <a:solidFill>
                  <a:srgbClr val="000000"/>
                </a:solidFill>
                <a:sym typeface="Arial"/>
              </a:rPr>
              <a:t>En este caso, solamente los segmentos de la franja destinados a las distintas formas de Convención (Mixta o Constitucional) </a:t>
            </a:r>
            <a:r>
              <a:rPr lang="es-CL" b="0" i="0" u="none" strike="noStrike" cap="none" dirty="0" smtClean="0">
                <a:solidFill>
                  <a:srgbClr val="000000"/>
                </a:solidFill>
                <a:sym typeface="Arial"/>
              </a:rPr>
              <a:t>tuvieron niveles </a:t>
            </a:r>
            <a:r>
              <a:rPr lang="es-CL" b="0" i="0" u="none" strike="noStrike" cap="none" dirty="0">
                <a:solidFill>
                  <a:srgbClr val="000000"/>
                </a:solidFill>
                <a:sym typeface="Arial"/>
              </a:rPr>
              <a:t>levemente más bajos, en cantidad de personas</a:t>
            </a:r>
            <a:r>
              <a:rPr lang="es-CL" b="0" i="0" u="none" strike="noStrike" cap="none" dirty="0" smtClean="0">
                <a:solidFill>
                  <a:srgbClr val="000000"/>
                </a:solidFill>
                <a:sym typeface="Arial"/>
              </a:rPr>
              <a:t>.</a:t>
            </a:r>
            <a:endParaRPr b="0" i="0" u="none" strike="noStrike" cap="none" dirty="0">
              <a:solidFill>
                <a:srgbClr val="000000"/>
              </a:solidFil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28"/>
          <p:cNvSpPr txBox="1"/>
          <p:nvPr/>
        </p:nvSpPr>
        <p:spPr>
          <a:xfrm>
            <a:off x="347757" y="1146451"/>
            <a:ext cx="8387171" cy="3093154"/>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350" b="0" i="0" u="none" strike="noStrike" cap="none" dirty="0">
                <a:solidFill>
                  <a:srgbClr val="000000"/>
                </a:solidFill>
                <a:latin typeface="Arial"/>
                <a:ea typeface="Arial"/>
                <a:cs typeface="Arial"/>
                <a:sym typeface="Arial"/>
              </a:rPr>
              <a:t>La franja política, como en años anteriores, mantiene altos niveles de audiencia. A esto contribuyen múltiples factores: la masividad inherente de la televisión, el interés por el plebiscito y la transmisión conjunta por parte de los canales de TV abierta. </a:t>
            </a:r>
            <a:endParaRPr sz="1700" dirty="0"/>
          </a:p>
          <a:p>
            <a:pPr marL="0" marR="0" lvl="0" indent="0" algn="just" rtl="0">
              <a:lnSpc>
                <a:spcPct val="100000"/>
              </a:lnSpc>
              <a:spcBef>
                <a:spcPts val="900"/>
              </a:spcBef>
              <a:spcAft>
                <a:spcPts val="0"/>
              </a:spcAft>
              <a:buNone/>
            </a:pPr>
            <a:r>
              <a:rPr lang="es-CL" sz="1350" b="0" i="0" u="none" strike="noStrike" cap="none" dirty="0">
                <a:solidFill>
                  <a:srgbClr val="000000"/>
                </a:solidFill>
                <a:latin typeface="Arial"/>
                <a:ea typeface="Arial"/>
                <a:cs typeface="Arial"/>
                <a:sym typeface="Arial"/>
              </a:rPr>
              <a:t>La fidelidad, es decir, el porcentaje de la franja que se ve, se mantiene sobre 70%, en ambos horarios. Esto significa que quienes sintonizan la franja política, en general se quedan viéndola casi entera. Resulta novedoso que en horario de  medio día, los jóvenes que vieron la franja, vieron más tiempo que otros. </a:t>
            </a:r>
            <a:endParaRPr sz="1700" dirty="0"/>
          </a:p>
          <a:p>
            <a:pPr marL="0" marR="0" lvl="0" indent="0" algn="just" rtl="0">
              <a:lnSpc>
                <a:spcPct val="100000"/>
              </a:lnSpc>
              <a:spcBef>
                <a:spcPts val="900"/>
              </a:spcBef>
              <a:spcAft>
                <a:spcPts val="0"/>
              </a:spcAft>
              <a:buNone/>
            </a:pPr>
            <a:r>
              <a:rPr lang="es-CL" sz="1350" dirty="0"/>
              <a:t>Si bien las personas mayores de 55 años vieron la Franja en mayor medida, son más críticas a la hora de evaluarla, lo que puede relacionarse con su experiencia del plebiscito anterior, el año 1988, cuya Franja fue muy comentada y tuvo gran impacto en la población por el momento político que se estaba viviendo.</a:t>
            </a:r>
            <a:endParaRPr sz="1700" dirty="0"/>
          </a:p>
          <a:p>
            <a:pPr marL="0" marR="0" lvl="0" indent="0" algn="just" rtl="0">
              <a:lnSpc>
                <a:spcPct val="100000"/>
              </a:lnSpc>
              <a:spcBef>
                <a:spcPts val="900"/>
              </a:spcBef>
              <a:spcAft>
                <a:spcPts val="0"/>
              </a:spcAft>
              <a:buNone/>
            </a:pPr>
            <a:r>
              <a:rPr lang="es-CL" sz="1350" dirty="0"/>
              <a:t>Los datos de la encuesta y los datos de rating muestran la importancia de la Televisión abierta para las audiencias de estrato bajo, y regiones, lo que indica que este medio sigue siendo el espacio público por excelencia para quienes tienen menos participación en los espacios de poder y acceso a bienes tecnológicos.</a:t>
            </a:r>
            <a:endParaRPr sz="1700" dirty="0"/>
          </a:p>
        </p:txBody>
      </p:sp>
      <p:sp>
        <p:nvSpPr>
          <p:cNvPr id="291" name="Google Shape;291;p28"/>
          <p:cNvSpPr txBox="1"/>
          <p:nvPr/>
        </p:nvSpPr>
        <p:spPr>
          <a:xfrm>
            <a:off x="430885" y="267337"/>
            <a:ext cx="7311475" cy="739085"/>
          </a:xfrm>
          <a:prstGeom prst="rect">
            <a:avLst/>
          </a:prstGeom>
          <a:noFill/>
          <a:ln>
            <a:noFill/>
          </a:ln>
        </p:spPr>
        <p:txBody>
          <a:bodyPr spcFirstLastPara="1" wrap="square" lIns="68575" tIns="34275" rIns="68575" bIns="34275" anchor="ctr" anchorCtr="0">
            <a:normAutofit/>
          </a:bodyPr>
          <a:lstStyle/>
          <a:p>
            <a:pPr marL="0" marR="0" lvl="0" indent="0" algn="l" rtl="0">
              <a:lnSpc>
                <a:spcPct val="90000"/>
              </a:lnSpc>
              <a:spcBef>
                <a:spcPts val="0"/>
              </a:spcBef>
              <a:spcAft>
                <a:spcPts val="0"/>
              </a:spcAft>
              <a:buClr>
                <a:srgbClr val="000000"/>
              </a:buClr>
              <a:buSzPts val="1462"/>
              <a:buFont typeface="Arial"/>
              <a:buNone/>
            </a:pPr>
            <a:r>
              <a:rPr lang="es-CL" sz="1462" dirty="0">
                <a:solidFill>
                  <a:srgbClr val="80388C"/>
                </a:solidFill>
              </a:rPr>
              <a:t>CONCLUSIONES</a:t>
            </a: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2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27</a:t>
            </a:fld>
            <a:endParaRPr/>
          </a:p>
        </p:txBody>
      </p:sp>
      <p:sp>
        <p:nvSpPr>
          <p:cNvPr id="297" name="Google Shape;297;p29"/>
          <p:cNvSpPr txBox="1"/>
          <p:nvPr/>
        </p:nvSpPr>
        <p:spPr>
          <a:xfrm>
            <a:off x="557725" y="947350"/>
            <a:ext cx="7733700" cy="3502200"/>
          </a:xfrm>
          <a:prstGeom prst="rect">
            <a:avLst/>
          </a:prstGeom>
          <a:noFill/>
          <a:ln>
            <a:noFill/>
          </a:ln>
        </p:spPr>
        <p:txBody>
          <a:bodyPr spcFirstLastPara="1" wrap="square" lIns="91425" tIns="45700" rIns="91425" bIns="45700" anchor="t" anchorCtr="0">
            <a:spAutoFit/>
          </a:bodyPr>
          <a:lstStyle/>
          <a:p>
            <a:pPr marL="0" lvl="0" indent="0" algn="just" rtl="0">
              <a:spcBef>
                <a:spcPts val="0"/>
              </a:spcBef>
              <a:spcAft>
                <a:spcPts val="0"/>
              </a:spcAft>
              <a:buNone/>
            </a:pPr>
            <a:endParaRPr>
              <a:solidFill>
                <a:schemeClr val="dk1"/>
              </a:solidFill>
            </a:endParaRPr>
          </a:p>
          <a:p>
            <a:pPr marL="0" lvl="0" indent="0" algn="just" rtl="0">
              <a:spcBef>
                <a:spcPts val="0"/>
              </a:spcBef>
              <a:spcAft>
                <a:spcPts val="0"/>
              </a:spcAft>
              <a:buNone/>
            </a:pPr>
            <a:r>
              <a:rPr lang="es-CL">
                <a:solidFill>
                  <a:schemeClr val="dk1"/>
                </a:solidFill>
              </a:rPr>
              <a:t>Estos hallazgos demuestran que la Franja Televisiva es importante para las personas, lo que se evidencia en su opinión, pero también en los niveles de fidelidad que alcanzó la conducta de visionado. La inclusión de organizaciones sociales fue un hito en este sentido. </a:t>
            </a:r>
            <a:endParaRPr>
              <a:solidFill>
                <a:schemeClr val="dk1"/>
              </a:solidFill>
            </a:endParaRPr>
          </a:p>
          <a:p>
            <a:pPr marL="0" lvl="0" indent="0" algn="just" rtl="0">
              <a:spcBef>
                <a:spcPts val="0"/>
              </a:spcBef>
              <a:spcAft>
                <a:spcPts val="0"/>
              </a:spcAft>
              <a:buNone/>
            </a:pPr>
            <a:endParaRPr>
              <a:solidFill>
                <a:schemeClr val="dk1"/>
              </a:solidFill>
            </a:endParaRPr>
          </a:p>
          <a:p>
            <a:pPr marL="0" lvl="0" indent="0" algn="just" rtl="0">
              <a:spcBef>
                <a:spcPts val="0"/>
              </a:spcBef>
              <a:spcAft>
                <a:spcPts val="0"/>
              </a:spcAft>
              <a:buClr>
                <a:schemeClr val="dk1"/>
              </a:buClr>
              <a:buFont typeface="Arial"/>
              <a:buNone/>
            </a:pPr>
            <a:r>
              <a:rPr lang="es-CL">
                <a:solidFill>
                  <a:schemeClr val="dk1"/>
                </a:solidFill>
              </a:rPr>
              <a:t>Esta franja logró construir un piso igualitario para las cuatro opciones en disputa y esto se ve reflejado en los resultados de rating y de fidelidad de audiencia. Es decir, cada alternativa tuvo la posibilidad de presentar su postura en condiciones de equidad.</a:t>
            </a:r>
            <a:endParaRPr>
              <a:solidFill>
                <a:schemeClr val="dk1"/>
              </a:solidFill>
            </a:endParaRPr>
          </a:p>
          <a:p>
            <a:pPr marL="0" lvl="0" indent="0" algn="just" rtl="0">
              <a:spcBef>
                <a:spcPts val="0"/>
              </a:spcBef>
              <a:spcAft>
                <a:spcPts val="0"/>
              </a:spcAft>
              <a:buClr>
                <a:schemeClr val="dk1"/>
              </a:buClr>
              <a:buFont typeface="Arial"/>
              <a:buNone/>
            </a:pPr>
            <a:endParaRPr>
              <a:solidFill>
                <a:schemeClr val="dk1"/>
              </a:solidFill>
            </a:endParaRPr>
          </a:p>
          <a:p>
            <a:pPr marL="0" marR="0" lvl="0" indent="0" algn="just" rtl="0">
              <a:lnSpc>
                <a:spcPct val="100000"/>
              </a:lnSpc>
              <a:spcBef>
                <a:spcPts val="0"/>
              </a:spcBef>
              <a:spcAft>
                <a:spcPts val="0"/>
              </a:spcAft>
              <a:buNone/>
            </a:pPr>
            <a:r>
              <a:rPr lang="es-CL" sz="1400" b="0" i="0" u="none" strike="noStrike" cap="none">
                <a:solidFill>
                  <a:srgbClr val="000000"/>
                </a:solidFill>
                <a:latin typeface="Arial"/>
                <a:ea typeface="Arial"/>
                <a:cs typeface="Arial"/>
                <a:sym typeface="Arial"/>
              </a:rPr>
              <a:t>La franja electoral, en particular, o las distintas formas de comunicación o marketing político, no tienen efectos directos sobre la conducta o decisiones del electorado. Su mayor valor consiste en aclarar dudas, entregar información, alimentar el debate público y motivar la participación. En períodos de crisis, pueden también contribuir a incrementar la confianza para ir a votar.</a:t>
            </a:r>
            <a:endParaRPr/>
          </a:p>
          <a:p>
            <a:pPr marL="0" marR="0" lvl="0" indent="0" algn="just" rtl="0">
              <a:lnSpc>
                <a:spcPct val="100000"/>
              </a:lnSpc>
              <a:spcBef>
                <a:spcPts val="0"/>
              </a:spcBef>
              <a:spcAft>
                <a:spcPts val="0"/>
              </a:spcAft>
              <a:buClr>
                <a:schemeClr val="dk1"/>
              </a:buClr>
              <a:buSzPts val="1100"/>
              <a:buFont typeface="Arial"/>
              <a:buNone/>
            </a:pPr>
            <a:endParaRPr/>
          </a:p>
          <a:p>
            <a:pPr marL="0" marR="0" lvl="0" indent="0" algn="just" rtl="0">
              <a:lnSpc>
                <a:spcPct val="100000"/>
              </a:lnSpc>
              <a:spcBef>
                <a:spcPts val="0"/>
              </a:spcBef>
              <a:spcAft>
                <a:spcPts val="0"/>
              </a:spcAft>
              <a:buNone/>
            </a:pPr>
            <a:endParaRPr/>
          </a:p>
        </p:txBody>
      </p:sp>
      <p:sp>
        <p:nvSpPr>
          <p:cNvPr id="298" name="Google Shape;298;p29"/>
          <p:cNvSpPr txBox="1"/>
          <p:nvPr/>
        </p:nvSpPr>
        <p:spPr>
          <a:xfrm>
            <a:off x="103909" y="218209"/>
            <a:ext cx="8812200" cy="8304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None/>
            </a:pPr>
            <a:endParaRPr sz="1462" dirty="0">
              <a:solidFill>
                <a:srgbClr val="80388C"/>
              </a:solidFill>
            </a:endParaRPr>
          </a:p>
          <a:p>
            <a:pPr marL="0" lvl="0" indent="457200" algn="l" rtl="0">
              <a:lnSpc>
                <a:spcPct val="90000"/>
              </a:lnSpc>
              <a:spcBef>
                <a:spcPts val="0"/>
              </a:spcBef>
              <a:spcAft>
                <a:spcPts val="0"/>
              </a:spcAft>
              <a:buNone/>
            </a:pPr>
            <a:r>
              <a:rPr lang="es-CL" sz="1462" dirty="0">
                <a:solidFill>
                  <a:srgbClr val="80388C"/>
                </a:solidFill>
              </a:rPr>
              <a:t>CONCLUSIONES</a:t>
            </a:r>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2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28</a:t>
            </a:fld>
            <a:endParaRPr/>
          </a:p>
        </p:txBody>
      </p:sp>
      <p:sp>
        <p:nvSpPr>
          <p:cNvPr id="297" name="Google Shape;297;p29"/>
          <p:cNvSpPr txBox="1"/>
          <p:nvPr/>
        </p:nvSpPr>
        <p:spPr>
          <a:xfrm>
            <a:off x="3325091" y="1872141"/>
            <a:ext cx="3855027" cy="954067"/>
          </a:xfrm>
          <a:prstGeom prst="rect">
            <a:avLst/>
          </a:prstGeom>
          <a:noFill/>
          <a:ln>
            <a:noFill/>
          </a:ln>
        </p:spPr>
        <p:txBody>
          <a:bodyPr spcFirstLastPara="1" wrap="square" lIns="91425" tIns="45700" rIns="91425" bIns="45700" anchor="t" anchorCtr="0">
            <a:spAutoFit/>
          </a:bodyPr>
          <a:lstStyle/>
          <a:p>
            <a:pPr marL="0" lvl="0" indent="0" algn="just" rtl="0">
              <a:spcBef>
                <a:spcPts val="0"/>
              </a:spcBef>
              <a:spcAft>
                <a:spcPts val="0"/>
              </a:spcAft>
              <a:buNone/>
            </a:pPr>
            <a:endParaRPr dirty="0">
              <a:solidFill>
                <a:schemeClr val="dk1"/>
              </a:solidFill>
            </a:endParaRPr>
          </a:p>
          <a:p>
            <a:pPr marL="0" marR="0" lvl="0" indent="0" algn="just" rtl="0">
              <a:lnSpc>
                <a:spcPct val="100000"/>
              </a:lnSpc>
              <a:spcBef>
                <a:spcPts val="0"/>
              </a:spcBef>
              <a:spcAft>
                <a:spcPts val="0"/>
              </a:spcAft>
              <a:buClr>
                <a:schemeClr val="dk1"/>
              </a:buClr>
              <a:buSzPts val="1100"/>
              <a:buFont typeface="Arial"/>
              <a:buNone/>
            </a:pPr>
            <a:r>
              <a:rPr lang="es-CL" sz="2800" dirty="0"/>
              <a:t>¡</a:t>
            </a:r>
            <a:r>
              <a:rPr lang="es-CL" sz="2800" dirty="0" smtClean="0"/>
              <a:t>GRACIAS!</a:t>
            </a:r>
            <a:endParaRPr sz="2800" dirty="0"/>
          </a:p>
          <a:p>
            <a:pPr marL="0" marR="0" lvl="0" indent="0" algn="just" rtl="0">
              <a:lnSpc>
                <a:spcPct val="100000"/>
              </a:lnSpc>
              <a:spcBef>
                <a:spcPts val="0"/>
              </a:spcBef>
              <a:spcAft>
                <a:spcPts val="0"/>
              </a:spcAft>
              <a:buNone/>
            </a:pPr>
            <a:endParaRPr dirty="0"/>
          </a:p>
        </p:txBody>
      </p:sp>
      <p:sp>
        <p:nvSpPr>
          <p:cNvPr id="298" name="Google Shape;298;p29"/>
          <p:cNvSpPr txBox="1"/>
          <p:nvPr/>
        </p:nvSpPr>
        <p:spPr>
          <a:xfrm>
            <a:off x="331800" y="0"/>
            <a:ext cx="8812200" cy="8304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None/>
            </a:pPr>
            <a:endParaRPr sz="1462" dirty="0">
              <a:solidFill>
                <a:srgbClr val="80388C"/>
              </a:solidFill>
            </a:endParaRPr>
          </a:p>
        </p:txBody>
      </p:sp>
    </p:spTree>
    <p:extLst>
      <p:ext uri="{BB962C8B-B14F-4D97-AF65-F5344CB8AC3E}">
        <p14:creationId xmlns:p14="http://schemas.microsoft.com/office/powerpoint/2010/main" val="3540102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pic>
        <p:nvPicPr>
          <p:cNvPr id="303" name="Google Shape;303;p31"/>
          <p:cNvPicPr preferRelativeResize="0"/>
          <p:nvPr/>
        </p:nvPicPr>
        <p:blipFill rotWithShape="1">
          <a:blip r:embed="rId3">
            <a:alphaModFix/>
          </a:blip>
          <a:srcRect t="96688"/>
          <a:stretch/>
        </p:blipFill>
        <p:spPr>
          <a:xfrm>
            <a:off x="0" y="4543950"/>
            <a:ext cx="9144001" cy="599551"/>
          </a:xfrm>
          <a:prstGeom prst="rect">
            <a:avLst/>
          </a:prstGeom>
          <a:noFill/>
          <a:ln>
            <a:noFill/>
          </a:ln>
        </p:spPr>
      </p:pic>
      <p:pic>
        <p:nvPicPr>
          <p:cNvPr id="304" name="Google Shape;304;p31"/>
          <p:cNvPicPr preferRelativeResize="0"/>
          <p:nvPr/>
        </p:nvPicPr>
        <p:blipFill rotWithShape="1">
          <a:blip r:embed="rId4">
            <a:alphaModFix/>
          </a:blip>
          <a:srcRect/>
          <a:stretch/>
        </p:blipFill>
        <p:spPr>
          <a:xfrm>
            <a:off x="1874050" y="1331350"/>
            <a:ext cx="5143500" cy="1885950"/>
          </a:xfrm>
          <a:prstGeom prst="rect">
            <a:avLst/>
          </a:prstGeom>
          <a:noFill/>
          <a:ln>
            <a:noFill/>
          </a:ln>
        </p:spPr>
      </p:pic>
      <p:sp>
        <p:nvSpPr>
          <p:cNvPr id="305" name="Google Shape;305;p3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29</a:t>
            </a:fld>
            <a:endParaRPr/>
          </a:p>
        </p:txBody>
      </p:sp>
      <p:sp>
        <p:nvSpPr>
          <p:cNvPr id="306" name="Google Shape;306;p31"/>
          <p:cNvSpPr txBox="1"/>
          <p:nvPr/>
        </p:nvSpPr>
        <p:spPr>
          <a:xfrm>
            <a:off x="3302038" y="4630265"/>
            <a:ext cx="2523448" cy="5232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CL" sz="1400" b="1" i="0" u="none" strike="noStrike" cap="none">
                <a:solidFill>
                  <a:schemeClr val="lt1"/>
                </a:solidFill>
                <a:latin typeface="DM Sans"/>
                <a:ea typeface="DM Sans"/>
                <a:cs typeface="DM Sans"/>
                <a:sym typeface="DM Sans"/>
              </a:rPr>
              <a:t>Departamento de Estudios</a:t>
            </a:r>
            <a:endParaRPr/>
          </a:p>
          <a:p>
            <a:pPr marL="0" marR="0" lvl="0" indent="0" algn="ctr" rtl="0">
              <a:lnSpc>
                <a:spcPct val="100000"/>
              </a:lnSpc>
              <a:spcBef>
                <a:spcPts val="0"/>
              </a:spcBef>
              <a:spcAft>
                <a:spcPts val="0"/>
              </a:spcAft>
              <a:buNone/>
            </a:pPr>
            <a:r>
              <a:rPr lang="es-CL" sz="1400" b="1" i="0" u="none" strike="noStrike" cap="none">
                <a:solidFill>
                  <a:schemeClr val="lt1"/>
                </a:solidFill>
                <a:latin typeface="DM Sans"/>
                <a:ea typeface="DM Sans"/>
                <a:cs typeface="DM Sans"/>
                <a:sym typeface="DM Sans"/>
              </a:rPr>
              <a:t>Noviembre de 2020</a:t>
            </a:r>
            <a:endParaRPr sz="1400" b="1" i="0" u="none" strike="noStrike" cap="none">
              <a:solidFill>
                <a:schemeClr val="lt1"/>
              </a:solidFill>
              <a:latin typeface="DM Sans"/>
              <a:ea typeface="DM Sans"/>
              <a:cs typeface="DM Sans"/>
              <a:sym typeface="DM Sa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pic>
        <p:nvPicPr>
          <p:cNvPr id="73" name="Google Shape;73;p3"/>
          <p:cNvPicPr preferRelativeResize="0"/>
          <p:nvPr/>
        </p:nvPicPr>
        <p:blipFill rotWithShape="1">
          <a:blip r:embed="rId3">
            <a:alphaModFix/>
          </a:blip>
          <a:srcRect/>
          <a:stretch/>
        </p:blipFill>
        <p:spPr>
          <a:xfrm>
            <a:off x="152400" y="152400"/>
            <a:ext cx="295275" cy="323850"/>
          </a:xfrm>
          <a:prstGeom prst="rect">
            <a:avLst/>
          </a:prstGeom>
          <a:noFill/>
          <a:ln>
            <a:noFill/>
          </a:ln>
        </p:spPr>
      </p:pic>
      <p:pic>
        <p:nvPicPr>
          <p:cNvPr id="74" name="Google Shape;74;p3"/>
          <p:cNvPicPr preferRelativeResize="0"/>
          <p:nvPr/>
        </p:nvPicPr>
        <p:blipFill rotWithShape="1">
          <a:blip r:embed="rId3">
            <a:alphaModFix/>
          </a:blip>
          <a:srcRect/>
          <a:stretch/>
        </p:blipFill>
        <p:spPr>
          <a:xfrm>
            <a:off x="4365000" y="152400"/>
            <a:ext cx="295275" cy="323850"/>
          </a:xfrm>
          <a:prstGeom prst="rect">
            <a:avLst/>
          </a:prstGeom>
          <a:noFill/>
          <a:ln>
            <a:noFill/>
          </a:ln>
        </p:spPr>
      </p:pic>
      <p:pic>
        <p:nvPicPr>
          <p:cNvPr id="75" name="Google Shape;75;p3"/>
          <p:cNvPicPr preferRelativeResize="0"/>
          <p:nvPr/>
        </p:nvPicPr>
        <p:blipFill rotWithShape="1">
          <a:blip r:embed="rId4">
            <a:alphaModFix/>
          </a:blip>
          <a:srcRect l="77765" t="26418" r="20393" b="37117"/>
          <a:stretch/>
        </p:blipFill>
        <p:spPr>
          <a:xfrm>
            <a:off x="8695725" y="0"/>
            <a:ext cx="461964" cy="5143500"/>
          </a:xfrm>
          <a:prstGeom prst="rect">
            <a:avLst/>
          </a:prstGeom>
          <a:noFill/>
          <a:ln>
            <a:noFill/>
          </a:ln>
        </p:spPr>
      </p:pic>
      <p:sp>
        <p:nvSpPr>
          <p:cNvPr id="76" name="Google Shape;76;p3"/>
          <p:cNvSpPr txBox="1">
            <a:spLocks noGrp="1"/>
          </p:cNvSpPr>
          <p:nvPr>
            <p:ph type="sldNum" idx="12"/>
          </p:nvPr>
        </p:nvSpPr>
        <p:spPr>
          <a:xfrm>
            <a:off x="85486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es-CL" sz="1400" b="1">
                <a:solidFill>
                  <a:srgbClr val="FFFFFF"/>
                </a:solidFill>
              </a:rPr>
              <a:t>3</a:t>
            </a:fld>
            <a:endParaRPr sz="1400" b="1">
              <a:solidFill>
                <a:srgbClr val="FFFFFF"/>
              </a:solidFill>
            </a:endParaRPr>
          </a:p>
        </p:txBody>
      </p:sp>
      <p:sp>
        <p:nvSpPr>
          <p:cNvPr id="77" name="Google Shape;77;p3"/>
          <p:cNvSpPr txBox="1"/>
          <p:nvPr/>
        </p:nvSpPr>
        <p:spPr>
          <a:xfrm>
            <a:off x="1936050" y="2257425"/>
            <a:ext cx="4857900" cy="62865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s-CL" sz="1800" b="0" i="0" u="none" strike="noStrike" cap="none" dirty="0">
                <a:solidFill>
                  <a:srgbClr val="000000"/>
                </a:solidFill>
                <a:latin typeface="DM Sans"/>
                <a:ea typeface="DM Sans"/>
                <a:cs typeface="DM Sans"/>
                <a:sym typeface="DM Sans"/>
              </a:rPr>
              <a:t>CONOCIMIENTO Y EVALUACIÓN DE LA FRANJA POLÍTICA</a:t>
            </a:r>
            <a:endParaRPr sz="4000" b="0" i="0" u="none" strike="noStrike" cap="none" dirty="0">
              <a:solidFill>
                <a:srgbClr val="000000"/>
              </a:solidFill>
              <a:latin typeface="DM Sans"/>
              <a:ea typeface="DM Sans"/>
              <a:cs typeface="DM Sans"/>
              <a:sym typeface="DM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4</a:t>
            </a:fld>
            <a:endParaRPr/>
          </a:p>
        </p:txBody>
      </p:sp>
      <p:sp>
        <p:nvSpPr>
          <p:cNvPr id="83" name="Google Shape;83;p4"/>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84" name="Google Shape;84;p4"/>
          <p:cNvSpPr txBox="1"/>
          <p:nvPr/>
        </p:nvSpPr>
        <p:spPr>
          <a:xfrm>
            <a:off x="257175" y="514350"/>
            <a:ext cx="5583452"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¿USTED HA VISTO LA FRANJA POLÍTICA? POR EDAD Y GSE</a:t>
            </a:r>
            <a:endParaRPr sz="3200" b="0" i="0" u="none" strike="noStrike" cap="none">
              <a:solidFill>
                <a:srgbClr val="FF0066"/>
              </a:solidFill>
              <a:latin typeface="DM Sans"/>
              <a:ea typeface="DM Sans"/>
              <a:cs typeface="DM Sans"/>
              <a:sym typeface="DM Sans"/>
            </a:endParaRPr>
          </a:p>
        </p:txBody>
      </p:sp>
      <p:graphicFrame>
        <p:nvGraphicFramePr>
          <p:cNvPr id="85" name="Google Shape;85;p4"/>
          <p:cNvGraphicFramePr/>
          <p:nvPr/>
        </p:nvGraphicFramePr>
        <p:xfrm>
          <a:off x="339553" y="1314108"/>
          <a:ext cx="4392000" cy="2664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6" name="Google Shape;86;p4"/>
          <p:cNvGraphicFramePr/>
          <p:nvPr/>
        </p:nvGraphicFramePr>
        <p:xfrm>
          <a:off x="4752000" y="1314108"/>
          <a:ext cx="4392000" cy="2664000"/>
        </p:xfrm>
        <a:graphic>
          <a:graphicData uri="http://schemas.openxmlformats.org/drawingml/2006/chart">
            <c:chart xmlns:c="http://schemas.openxmlformats.org/drawingml/2006/chart" xmlns:r="http://schemas.openxmlformats.org/officeDocument/2006/relationships" r:id="rId4"/>
          </a:graphicData>
        </a:graphic>
      </p:graphicFrame>
      <p:sp>
        <p:nvSpPr>
          <p:cNvPr id="87" name="Google Shape;87;p4"/>
          <p:cNvSpPr txBox="1"/>
          <p:nvPr/>
        </p:nvSpPr>
        <p:spPr>
          <a:xfrm>
            <a:off x="339553" y="951817"/>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605</a:t>
            </a:r>
            <a:endParaRPr sz="1200" b="0" i="0" u="none" strike="noStrike" cap="none" dirty="0">
              <a:solidFill>
                <a:srgbClr val="7F7F7F"/>
              </a:solidFill>
              <a:latin typeface="DM Sans"/>
              <a:ea typeface="DM Sans"/>
              <a:cs typeface="DM Sans"/>
              <a:sym typeface="DM Sans"/>
            </a:endParaRPr>
          </a:p>
        </p:txBody>
      </p:sp>
      <p:sp>
        <p:nvSpPr>
          <p:cNvPr id="88" name="Google Shape;88;p4"/>
          <p:cNvSpPr txBox="1"/>
          <p:nvPr/>
        </p:nvSpPr>
        <p:spPr>
          <a:xfrm>
            <a:off x="123755" y="3985411"/>
            <a:ext cx="8814300" cy="738623"/>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dirty="0">
                <a:latin typeface="DM Sans"/>
                <a:ea typeface="DM Sans"/>
                <a:cs typeface="DM Sans"/>
                <a:sym typeface="DM Sans"/>
              </a:rPr>
              <a:t>L</a:t>
            </a:r>
            <a:r>
              <a:rPr lang="es-CL" sz="1400" b="0" i="0" u="none" strike="noStrike" cap="none" dirty="0" smtClean="0">
                <a:solidFill>
                  <a:srgbClr val="000000"/>
                </a:solidFill>
                <a:latin typeface="DM Sans"/>
                <a:ea typeface="DM Sans"/>
                <a:cs typeface="DM Sans"/>
                <a:sym typeface="DM Sans"/>
              </a:rPr>
              <a:t>a </a:t>
            </a:r>
            <a:r>
              <a:rPr lang="es-CL" sz="1400" b="0" i="0" u="none" strike="noStrike" cap="none" dirty="0">
                <a:solidFill>
                  <a:srgbClr val="000000"/>
                </a:solidFill>
                <a:latin typeface="DM Sans"/>
                <a:ea typeface="DM Sans"/>
                <a:cs typeface="DM Sans"/>
                <a:sym typeface="DM Sans"/>
              </a:rPr>
              <a:t>mayoría de la población vio la franja, ya sea a veces o </a:t>
            </a:r>
            <a:r>
              <a:rPr lang="es-CL" sz="1400" b="0" i="0" u="none" strike="noStrike" cap="none" dirty="0" smtClean="0">
                <a:solidFill>
                  <a:srgbClr val="000000"/>
                </a:solidFill>
                <a:latin typeface="DM Sans"/>
                <a:ea typeface="DM Sans"/>
                <a:cs typeface="DM Sans"/>
                <a:sym typeface="DM Sans"/>
              </a:rPr>
              <a:t>frecuentemente – si bien algo menos en los sectores altos-. Más adelante veremos que estos datos de opinión, coinciden con los de conducta efectiva, medida en puntos de Rating.</a:t>
            </a:r>
            <a:endParaRPr sz="1400" b="0" i="0" u="none" strike="noStrike" cap="none" dirty="0">
              <a:solidFill>
                <a:srgbClr val="000000"/>
              </a:solidFill>
              <a:latin typeface="DM Sans"/>
              <a:ea typeface="DM Sans"/>
              <a:cs typeface="DM Sans"/>
              <a:sym typeface="DM Sans"/>
            </a:endParaRPr>
          </a:p>
        </p:txBody>
      </p:sp>
      <p:sp>
        <p:nvSpPr>
          <p:cNvPr id="10" name="Google Shape;87;p4"/>
          <p:cNvSpPr txBox="1"/>
          <p:nvPr/>
        </p:nvSpPr>
        <p:spPr>
          <a:xfrm>
            <a:off x="4731553" y="870717"/>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509</a:t>
            </a:r>
            <a:endParaRPr sz="1200" b="0" i="0" u="none" strike="noStrike" cap="none" dirty="0">
              <a:solidFill>
                <a:srgbClr val="7F7F7F"/>
              </a:solidFill>
              <a:latin typeface="DM Sans"/>
              <a:ea typeface="DM Sans"/>
              <a:cs typeface="DM Sans"/>
              <a:sym typeface="DM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5</a:t>
            </a:fld>
            <a:endParaRPr/>
          </a:p>
        </p:txBody>
      </p:sp>
      <p:sp>
        <p:nvSpPr>
          <p:cNvPr id="94" name="Google Shape;94;p5"/>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95" name="Google Shape;95;p5"/>
          <p:cNvSpPr txBox="1"/>
          <p:nvPr/>
        </p:nvSpPr>
        <p:spPr>
          <a:xfrm>
            <a:off x="257175" y="514350"/>
            <a:ext cx="5583452"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¿USTED HA VISTO LA FRANJA POLÍTICA? POR SEXO</a:t>
            </a:r>
            <a:endParaRPr sz="3200" b="0" i="0" u="none" strike="noStrike" cap="none">
              <a:solidFill>
                <a:srgbClr val="FF0066"/>
              </a:solidFill>
              <a:latin typeface="DM Sans"/>
              <a:ea typeface="DM Sans"/>
              <a:cs typeface="DM Sans"/>
              <a:sym typeface="DM Sans"/>
            </a:endParaRPr>
          </a:p>
        </p:txBody>
      </p:sp>
      <p:sp>
        <p:nvSpPr>
          <p:cNvPr id="96" name="Google Shape;96;p5"/>
          <p:cNvSpPr txBox="1"/>
          <p:nvPr/>
        </p:nvSpPr>
        <p:spPr>
          <a:xfrm>
            <a:off x="312177" y="891389"/>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605</a:t>
            </a:r>
            <a:endParaRPr sz="1200" b="0" i="0" u="none" strike="noStrike" cap="none" dirty="0">
              <a:solidFill>
                <a:srgbClr val="7F7F7F"/>
              </a:solidFill>
              <a:latin typeface="DM Sans"/>
              <a:ea typeface="DM Sans"/>
              <a:cs typeface="DM Sans"/>
              <a:sym typeface="DM Sans"/>
            </a:endParaRPr>
          </a:p>
        </p:txBody>
      </p:sp>
      <p:graphicFrame>
        <p:nvGraphicFramePr>
          <p:cNvPr id="97" name="Google Shape;97;p5"/>
          <p:cNvGraphicFramePr/>
          <p:nvPr/>
        </p:nvGraphicFramePr>
        <p:xfrm>
          <a:off x="486032" y="1372499"/>
          <a:ext cx="4392000" cy="2556000"/>
        </p:xfrm>
        <a:graphic>
          <a:graphicData uri="http://schemas.openxmlformats.org/drawingml/2006/chart">
            <c:chart xmlns:c="http://schemas.openxmlformats.org/drawingml/2006/chart" xmlns:r="http://schemas.openxmlformats.org/officeDocument/2006/relationships" r:id="rId3"/>
          </a:graphicData>
        </a:graphic>
      </p:graphicFrame>
      <p:sp>
        <p:nvSpPr>
          <p:cNvPr id="7" name="Google Shape;88;p4"/>
          <p:cNvSpPr txBox="1"/>
          <p:nvPr/>
        </p:nvSpPr>
        <p:spPr>
          <a:xfrm>
            <a:off x="5840627" y="1803666"/>
            <a:ext cx="2326628" cy="1384954"/>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dirty="0" smtClean="0">
                <a:latin typeface="DM Sans"/>
                <a:ea typeface="DM Sans"/>
                <a:cs typeface="DM Sans"/>
                <a:sym typeface="DM Sans"/>
              </a:rPr>
              <a:t>L</a:t>
            </a:r>
            <a:r>
              <a:rPr lang="es-CL" sz="1400" b="0" i="0" u="none" strike="noStrike" cap="none" dirty="0" smtClean="0">
                <a:solidFill>
                  <a:srgbClr val="000000"/>
                </a:solidFill>
                <a:latin typeface="DM Sans"/>
                <a:ea typeface="DM Sans"/>
                <a:cs typeface="DM Sans"/>
                <a:sym typeface="DM Sans"/>
              </a:rPr>
              <a:t>as mujeres afirman haber visto más la Franja, lo que también está en sintonía con que son mayores consumidoras de televisión en general.  </a:t>
            </a:r>
            <a:endParaRPr sz="1400" b="0" i="0" u="none" strike="noStrike" cap="none" dirty="0">
              <a:solidFill>
                <a:srgbClr val="000000"/>
              </a:solidFill>
              <a:latin typeface="DM Sans"/>
              <a:ea typeface="DM Sans"/>
              <a:cs typeface="DM Sans"/>
              <a:sym typeface="DM Sa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6</a:t>
            </a:fld>
            <a:endParaRPr/>
          </a:p>
        </p:txBody>
      </p:sp>
      <p:sp>
        <p:nvSpPr>
          <p:cNvPr id="103" name="Google Shape;103;p6"/>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104" name="Google Shape;104;p6"/>
          <p:cNvSpPr txBox="1"/>
          <p:nvPr/>
        </p:nvSpPr>
        <p:spPr>
          <a:xfrm>
            <a:off x="257175" y="514350"/>
            <a:ext cx="6407236"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¿QUÉ SEGMENTOS HA VISTO? POR EDAD Y GSE </a:t>
            </a:r>
            <a:br>
              <a:rPr lang="es-CL" sz="1400" b="0" i="0" u="none" strike="noStrike" cap="none">
                <a:solidFill>
                  <a:srgbClr val="FF0066"/>
                </a:solidFill>
                <a:latin typeface="DM Sans"/>
                <a:ea typeface="DM Sans"/>
                <a:cs typeface="DM Sans"/>
                <a:sym typeface="DM Sans"/>
              </a:rPr>
            </a:br>
            <a:r>
              <a:rPr lang="es-CL" sz="1400" b="0" i="0" u="none" strike="noStrike" cap="none">
                <a:solidFill>
                  <a:srgbClr val="FF0066"/>
                </a:solidFill>
                <a:latin typeface="DM Sans"/>
                <a:ea typeface="DM Sans"/>
                <a:cs typeface="DM Sans"/>
                <a:sym typeface="DM Sans"/>
              </a:rPr>
              <a:t>SOLO QUIENES LA VIERON</a:t>
            </a:r>
            <a:endParaRPr sz="3200" b="0" i="0" u="none" strike="noStrike" cap="none">
              <a:solidFill>
                <a:srgbClr val="FF0066"/>
              </a:solidFill>
              <a:latin typeface="DM Sans"/>
              <a:ea typeface="DM Sans"/>
              <a:cs typeface="DM Sans"/>
              <a:sym typeface="DM Sans"/>
            </a:endParaRPr>
          </a:p>
        </p:txBody>
      </p:sp>
      <p:sp>
        <p:nvSpPr>
          <p:cNvPr id="105" name="Google Shape;105;p6"/>
          <p:cNvSpPr txBox="1"/>
          <p:nvPr/>
        </p:nvSpPr>
        <p:spPr>
          <a:xfrm>
            <a:off x="2830404" y="791083"/>
            <a:ext cx="813446" cy="27695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440</a:t>
            </a:r>
            <a:endParaRPr sz="1200" b="0" i="0" u="none" strike="noStrike" cap="none" dirty="0">
              <a:solidFill>
                <a:srgbClr val="7F7F7F"/>
              </a:solidFill>
              <a:latin typeface="DM Sans"/>
              <a:ea typeface="DM Sans"/>
              <a:cs typeface="DM Sans"/>
              <a:sym typeface="DM Sans"/>
            </a:endParaRPr>
          </a:p>
        </p:txBody>
      </p:sp>
      <p:graphicFrame>
        <p:nvGraphicFramePr>
          <p:cNvPr id="106" name="Google Shape;106;p6"/>
          <p:cNvGraphicFramePr/>
          <p:nvPr>
            <p:extLst>
              <p:ext uri="{D42A27DB-BD31-4B8C-83A1-F6EECF244321}">
                <p14:modId xmlns:p14="http://schemas.microsoft.com/office/powerpoint/2010/main" val="1874598926"/>
              </p:ext>
            </p:extLst>
          </p:nvPr>
        </p:nvGraphicFramePr>
        <p:xfrm>
          <a:off x="361137" y="1076832"/>
          <a:ext cx="8386119" cy="2989019"/>
        </p:xfrm>
        <a:graphic>
          <a:graphicData uri="http://schemas.openxmlformats.org/drawingml/2006/chart">
            <c:chart xmlns:c="http://schemas.openxmlformats.org/drawingml/2006/chart" xmlns:r="http://schemas.openxmlformats.org/officeDocument/2006/relationships" r:id="rId3"/>
          </a:graphicData>
        </a:graphic>
      </p:graphicFrame>
      <p:sp>
        <p:nvSpPr>
          <p:cNvPr id="107" name="Google Shape;107;p6"/>
          <p:cNvSpPr txBox="1"/>
          <p:nvPr/>
        </p:nvSpPr>
        <p:spPr>
          <a:xfrm>
            <a:off x="123755" y="3985411"/>
            <a:ext cx="8814300" cy="861774"/>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endParaRPr sz="800" b="0" i="0" u="none" strike="noStrike" cap="none" dirty="0">
              <a:solidFill>
                <a:srgbClr val="000000"/>
              </a:solidFill>
              <a:latin typeface="DM Sans"/>
              <a:ea typeface="DM Sans"/>
              <a:cs typeface="DM Sans"/>
              <a:sym typeface="DM Sans"/>
            </a:endParaRPr>
          </a:p>
          <a:p>
            <a:pPr marL="0" marR="0" lvl="0" indent="0" algn="just" rtl="0">
              <a:lnSpc>
                <a:spcPct val="100000"/>
              </a:lnSpc>
              <a:spcBef>
                <a:spcPts val="0"/>
              </a:spcBef>
              <a:spcAft>
                <a:spcPts val="0"/>
              </a:spcAft>
              <a:buNone/>
            </a:pPr>
            <a:r>
              <a:rPr lang="es-CL" sz="1400" b="0" i="0" u="none" strike="noStrike" cap="none" dirty="0">
                <a:solidFill>
                  <a:srgbClr val="000000"/>
                </a:solidFill>
                <a:latin typeface="DM Sans"/>
                <a:ea typeface="DM Sans"/>
                <a:cs typeface="DM Sans"/>
                <a:sym typeface="DM Sans"/>
              </a:rPr>
              <a:t>La gran mayoría de quienes vieron la franja, la vieron entera, sin distinguir entre </a:t>
            </a:r>
            <a:r>
              <a:rPr lang="es-CL" sz="1400" b="0" i="0" u="none" strike="noStrike" cap="none" dirty="0" smtClean="0">
                <a:solidFill>
                  <a:srgbClr val="000000"/>
                </a:solidFill>
                <a:latin typeface="DM Sans"/>
                <a:ea typeface="DM Sans"/>
                <a:cs typeface="DM Sans"/>
                <a:sym typeface="DM Sans"/>
              </a:rPr>
              <a:t>posturas de apruebo / Rechazo y tipo de Convención. </a:t>
            </a:r>
            <a:r>
              <a:rPr lang="es-CL" sz="1400" b="0" i="0" u="none" strike="noStrike" cap="none" dirty="0">
                <a:solidFill>
                  <a:srgbClr val="000000"/>
                </a:solidFill>
                <a:latin typeface="DM Sans"/>
                <a:ea typeface="DM Sans"/>
                <a:cs typeface="DM Sans"/>
                <a:sym typeface="DM Sans"/>
              </a:rPr>
              <a:t>De todos modos, los sectores socioeconómicos bajos declaran en mayor medida haber visto solamente el segmento que los </a:t>
            </a:r>
            <a:r>
              <a:rPr lang="es-CL" sz="1400" b="0" i="0" u="none" strike="noStrike" cap="none" dirty="0" smtClean="0">
                <a:solidFill>
                  <a:srgbClr val="000000"/>
                </a:solidFill>
                <a:latin typeface="DM Sans"/>
                <a:ea typeface="DM Sans"/>
                <a:cs typeface="DM Sans"/>
                <a:sym typeface="DM Sans"/>
              </a:rPr>
              <a:t>representa. </a:t>
            </a:r>
            <a:endParaRPr sz="1400" b="0" i="0" u="none" strike="noStrike" cap="none" dirty="0">
              <a:solidFill>
                <a:srgbClr val="000000"/>
              </a:solidFill>
              <a:latin typeface="DM Sans"/>
              <a:ea typeface="DM Sans"/>
              <a:cs typeface="DM Sans"/>
              <a:sym typeface="DM San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7</a:t>
            </a:fld>
            <a:endParaRPr/>
          </a:p>
        </p:txBody>
      </p:sp>
      <p:sp>
        <p:nvSpPr>
          <p:cNvPr id="113" name="Google Shape;113;p7"/>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114" name="Google Shape;114;p7"/>
          <p:cNvSpPr txBox="1"/>
          <p:nvPr/>
        </p:nvSpPr>
        <p:spPr>
          <a:xfrm>
            <a:off x="257174" y="514350"/>
            <a:ext cx="5542263"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“LA INFORMACIÓN ENTREGADA ES CLARA”, POR EDAD Y GSE</a:t>
            </a:r>
            <a:endParaRPr sz="3200" b="0" i="0" u="none" strike="noStrike" cap="none">
              <a:solidFill>
                <a:srgbClr val="FF0066"/>
              </a:solidFill>
              <a:latin typeface="DM Sans"/>
              <a:ea typeface="DM Sans"/>
              <a:cs typeface="DM Sans"/>
              <a:sym typeface="DM Sans"/>
            </a:endParaRPr>
          </a:p>
        </p:txBody>
      </p:sp>
      <p:graphicFrame>
        <p:nvGraphicFramePr>
          <p:cNvPr id="115" name="Google Shape;115;p7"/>
          <p:cNvGraphicFramePr/>
          <p:nvPr/>
        </p:nvGraphicFramePr>
        <p:xfrm>
          <a:off x="339553" y="1314108"/>
          <a:ext cx="4392000" cy="2664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6" name="Google Shape;116;p7"/>
          <p:cNvGraphicFramePr/>
          <p:nvPr/>
        </p:nvGraphicFramePr>
        <p:xfrm>
          <a:off x="4629158" y="1314108"/>
          <a:ext cx="4392000" cy="2664000"/>
        </p:xfrm>
        <a:graphic>
          <a:graphicData uri="http://schemas.openxmlformats.org/drawingml/2006/chart">
            <c:chart xmlns:c="http://schemas.openxmlformats.org/drawingml/2006/chart" xmlns:r="http://schemas.openxmlformats.org/officeDocument/2006/relationships" r:id="rId4"/>
          </a:graphicData>
        </a:graphic>
      </p:graphicFrame>
      <p:sp>
        <p:nvSpPr>
          <p:cNvPr id="117" name="Google Shape;117;p7"/>
          <p:cNvSpPr txBox="1"/>
          <p:nvPr/>
        </p:nvSpPr>
        <p:spPr>
          <a:xfrm>
            <a:off x="123755" y="3985411"/>
            <a:ext cx="8814300" cy="738623"/>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400" b="0" i="0" u="none" strike="noStrike" cap="none" dirty="0">
                <a:solidFill>
                  <a:srgbClr val="000000"/>
                </a:solidFill>
                <a:latin typeface="DM Sans"/>
                <a:ea typeface="DM Sans"/>
                <a:cs typeface="DM Sans"/>
                <a:sym typeface="DM Sans"/>
              </a:rPr>
              <a:t>En general existe bastante acuerdo con la claridad de la información entregada –más de un 40%-. Los más jóvenes y los sectores de estrato bajo, tienen una visión más positiva sobre este punto</a:t>
            </a:r>
            <a:r>
              <a:rPr lang="es-CL" sz="1400" b="0" i="0" u="none" strike="noStrike" cap="none" dirty="0" smtClean="0">
                <a:solidFill>
                  <a:srgbClr val="000000"/>
                </a:solidFill>
                <a:latin typeface="DM Sans"/>
                <a:ea typeface="DM Sans"/>
                <a:cs typeface="DM Sans"/>
                <a:sym typeface="DM Sans"/>
              </a:rPr>
              <a:t>. Las </a:t>
            </a:r>
            <a:r>
              <a:rPr lang="es-CL" sz="1400" b="0" i="0" u="none" strike="noStrike" cap="none" dirty="0">
                <a:solidFill>
                  <a:srgbClr val="000000"/>
                </a:solidFill>
                <a:latin typeface="DM Sans"/>
                <a:ea typeface="DM Sans"/>
                <a:cs typeface="DM Sans"/>
                <a:sym typeface="DM Sans"/>
              </a:rPr>
              <a:t>personas mayores de 55 años son más críticas, así como también los grupos socioeconómicos altos. </a:t>
            </a:r>
            <a:endParaRPr sz="1400" b="0" i="0" u="none" strike="noStrike" cap="none" dirty="0">
              <a:solidFill>
                <a:srgbClr val="000000"/>
              </a:solidFill>
              <a:latin typeface="DM Sans"/>
              <a:ea typeface="DM Sans"/>
              <a:cs typeface="DM Sans"/>
              <a:sym typeface="DM Sans"/>
            </a:endParaRPr>
          </a:p>
        </p:txBody>
      </p:sp>
      <p:sp>
        <p:nvSpPr>
          <p:cNvPr id="8" name="Google Shape;96;p5"/>
          <p:cNvSpPr txBox="1"/>
          <p:nvPr/>
        </p:nvSpPr>
        <p:spPr>
          <a:xfrm>
            <a:off x="312177" y="891389"/>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526</a:t>
            </a:r>
            <a:endParaRPr sz="1200" b="0" i="0" u="none" strike="noStrike" cap="none" dirty="0">
              <a:solidFill>
                <a:srgbClr val="7F7F7F"/>
              </a:solidFill>
              <a:latin typeface="DM Sans"/>
              <a:ea typeface="DM Sans"/>
              <a:cs typeface="DM Sans"/>
              <a:sym typeface="DM Sans"/>
            </a:endParaRPr>
          </a:p>
        </p:txBody>
      </p:sp>
      <p:sp>
        <p:nvSpPr>
          <p:cNvPr id="9" name="Google Shape;96;p5"/>
          <p:cNvSpPr txBox="1"/>
          <p:nvPr/>
        </p:nvSpPr>
        <p:spPr>
          <a:xfrm>
            <a:off x="4731553" y="889858"/>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443</a:t>
            </a:r>
            <a:endParaRPr sz="1200" b="0" i="0" u="none" strike="noStrike" cap="none" dirty="0">
              <a:solidFill>
                <a:srgbClr val="7F7F7F"/>
              </a:solidFill>
              <a:latin typeface="DM Sans"/>
              <a:ea typeface="DM Sans"/>
              <a:cs typeface="DM Sans"/>
              <a:sym typeface="DM San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8</a:t>
            </a:fld>
            <a:endParaRPr/>
          </a:p>
        </p:txBody>
      </p:sp>
      <p:sp>
        <p:nvSpPr>
          <p:cNvPr id="123" name="Google Shape;123;p8"/>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124" name="Google Shape;124;p8"/>
          <p:cNvSpPr txBox="1"/>
          <p:nvPr/>
        </p:nvSpPr>
        <p:spPr>
          <a:xfrm>
            <a:off x="257174" y="514350"/>
            <a:ext cx="7255734"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“LA FRANJA CUMPLE CON INFORMAR ADECUADAMENTE”, POR ZONA Y POS. POLÍTICA</a:t>
            </a:r>
            <a:endParaRPr sz="3200" b="0" i="0" u="none" strike="noStrike" cap="none">
              <a:solidFill>
                <a:srgbClr val="FF0066"/>
              </a:solidFill>
              <a:latin typeface="DM Sans"/>
              <a:ea typeface="DM Sans"/>
              <a:cs typeface="DM Sans"/>
              <a:sym typeface="DM Sans"/>
            </a:endParaRPr>
          </a:p>
        </p:txBody>
      </p:sp>
      <p:sp>
        <p:nvSpPr>
          <p:cNvPr id="125" name="Google Shape;125;p8"/>
          <p:cNvSpPr txBox="1"/>
          <p:nvPr/>
        </p:nvSpPr>
        <p:spPr>
          <a:xfrm>
            <a:off x="257174" y="816721"/>
            <a:ext cx="64312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522</a:t>
            </a:r>
            <a:endParaRPr sz="1200" b="0" i="0" u="none" strike="noStrike" cap="none" dirty="0">
              <a:solidFill>
                <a:srgbClr val="7F7F7F"/>
              </a:solidFill>
              <a:latin typeface="DM Sans"/>
              <a:ea typeface="DM Sans"/>
              <a:cs typeface="DM Sans"/>
              <a:sym typeface="DM Sans"/>
            </a:endParaRPr>
          </a:p>
        </p:txBody>
      </p:sp>
      <p:graphicFrame>
        <p:nvGraphicFramePr>
          <p:cNvPr id="126" name="Google Shape;126;p8"/>
          <p:cNvGraphicFramePr/>
          <p:nvPr/>
        </p:nvGraphicFramePr>
        <p:xfrm>
          <a:off x="164757" y="1240971"/>
          <a:ext cx="3756454" cy="2592000"/>
        </p:xfrm>
        <a:graphic>
          <a:graphicData uri="http://schemas.openxmlformats.org/drawingml/2006/chart">
            <c:chart xmlns:c="http://schemas.openxmlformats.org/drawingml/2006/chart" xmlns:r="http://schemas.openxmlformats.org/officeDocument/2006/relationships" r:id="rId3"/>
          </a:graphicData>
        </a:graphic>
      </p:graphicFrame>
      <p:sp>
        <p:nvSpPr>
          <p:cNvPr id="127" name="Google Shape;127;p8"/>
          <p:cNvSpPr txBox="1"/>
          <p:nvPr/>
        </p:nvSpPr>
        <p:spPr>
          <a:xfrm>
            <a:off x="5527963" y="2027125"/>
            <a:ext cx="2784763" cy="116951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400" b="0" i="0" u="none" strike="noStrike" cap="none" dirty="0">
                <a:solidFill>
                  <a:srgbClr val="000000"/>
                </a:solidFill>
                <a:latin typeface="DM Sans"/>
                <a:ea typeface="DM Sans"/>
                <a:cs typeface="DM Sans"/>
                <a:sym typeface="DM Sans"/>
              </a:rPr>
              <a:t>La función de la Franja Televisiva de informar, es mejor evaluada en regiones que en la capital.</a:t>
            </a:r>
            <a:endParaRPr sz="1400" b="0" i="0" u="none" strike="noStrike" cap="none" dirty="0">
              <a:solidFill>
                <a:srgbClr val="000000"/>
              </a:solidFill>
              <a:latin typeface="DM Sans"/>
              <a:ea typeface="DM Sans"/>
              <a:cs typeface="DM Sans"/>
              <a:sym typeface="DM Sans"/>
            </a:endParaRPr>
          </a:p>
          <a:p>
            <a:pPr marL="0" marR="0" lvl="0" indent="0" algn="just" rtl="0">
              <a:lnSpc>
                <a:spcPct val="100000"/>
              </a:lnSpc>
              <a:spcBef>
                <a:spcPts val="0"/>
              </a:spcBef>
              <a:spcAft>
                <a:spcPts val="0"/>
              </a:spcAft>
              <a:buNone/>
            </a:pPr>
            <a:endParaRPr dirty="0">
              <a:latin typeface="DM Sans"/>
              <a:ea typeface="DM Sans"/>
              <a:cs typeface="DM Sans"/>
              <a:sym typeface="DM San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s-CL"/>
              <a:t>9</a:t>
            </a:fld>
            <a:endParaRPr/>
          </a:p>
        </p:txBody>
      </p:sp>
      <p:sp>
        <p:nvSpPr>
          <p:cNvPr id="133" name="Google Shape;133;p9"/>
          <p:cNvSpPr txBox="1"/>
          <p:nvPr/>
        </p:nvSpPr>
        <p:spPr>
          <a:xfrm>
            <a:off x="339553" y="776669"/>
            <a:ext cx="73768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526</a:t>
            </a:r>
            <a:endParaRPr sz="1200" b="0" i="0" u="none" strike="noStrike" cap="none" dirty="0">
              <a:solidFill>
                <a:srgbClr val="7F7F7F"/>
              </a:solidFill>
              <a:latin typeface="DM Sans"/>
              <a:ea typeface="DM Sans"/>
              <a:cs typeface="DM Sans"/>
              <a:sym typeface="DM Sans"/>
            </a:endParaRPr>
          </a:p>
        </p:txBody>
      </p:sp>
      <p:sp>
        <p:nvSpPr>
          <p:cNvPr id="134" name="Google Shape;134;p9"/>
          <p:cNvSpPr txBox="1"/>
          <p:nvPr/>
        </p:nvSpPr>
        <p:spPr>
          <a:xfrm>
            <a:off x="257174" y="228600"/>
            <a:ext cx="5649355"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s-CL" sz="1800" b="0" i="0" u="none" strike="noStrike" cap="none">
                <a:solidFill>
                  <a:srgbClr val="000000"/>
                </a:solidFill>
                <a:latin typeface="DM Sans"/>
                <a:ea typeface="DM Sans"/>
                <a:cs typeface="DM Sans"/>
                <a:sym typeface="DM Sans"/>
              </a:rPr>
              <a:t>EVALUACIÓN DE LA FRANJA</a:t>
            </a:r>
            <a:endParaRPr sz="4000" b="0" i="0" u="none" strike="noStrike" cap="none">
              <a:solidFill>
                <a:srgbClr val="000000"/>
              </a:solidFill>
              <a:latin typeface="DM Sans"/>
              <a:ea typeface="DM Sans"/>
              <a:cs typeface="DM Sans"/>
              <a:sym typeface="DM Sans"/>
            </a:endParaRPr>
          </a:p>
        </p:txBody>
      </p:sp>
      <p:sp>
        <p:nvSpPr>
          <p:cNvPr id="135" name="Google Shape;135;p9"/>
          <p:cNvSpPr txBox="1"/>
          <p:nvPr/>
        </p:nvSpPr>
        <p:spPr>
          <a:xfrm>
            <a:off x="257174" y="467964"/>
            <a:ext cx="7255734" cy="409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FF0066"/>
                </a:solidFill>
                <a:latin typeface="DM Sans"/>
                <a:ea typeface="DM Sans"/>
                <a:cs typeface="DM Sans"/>
                <a:sym typeface="DM Sans"/>
              </a:rPr>
              <a:t>“LA FRANJA CUMPLE UN ROL HISTÓRICO PARA EL PAÍS”, POR EDAD Y GSE</a:t>
            </a:r>
            <a:endParaRPr sz="3200" b="0" i="0" u="none" strike="noStrike" cap="none">
              <a:solidFill>
                <a:srgbClr val="FF0066"/>
              </a:solidFill>
              <a:latin typeface="DM Sans"/>
              <a:ea typeface="DM Sans"/>
              <a:cs typeface="DM Sans"/>
              <a:sym typeface="DM Sans"/>
            </a:endParaRPr>
          </a:p>
        </p:txBody>
      </p:sp>
      <p:graphicFrame>
        <p:nvGraphicFramePr>
          <p:cNvPr id="136" name="Google Shape;136;p9"/>
          <p:cNvGraphicFramePr/>
          <p:nvPr/>
        </p:nvGraphicFramePr>
        <p:xfrm>
          <a:off x="339553" y="1314108"/>
          <a:ext cx="4392000" cy="2664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7" name="Google Shape;137;p9"/>
          <p:cNvGraphicFramePr/>
          <p:nvPr/>
        </p:nvGraphicFramePr>
        <p:xfrm>
          <a:off x="4629158" y="1314108"/>
          <a:ext cx="4392000" cy="2664000"/>
        </p:xfrm>
        <a:graphic>
          <a:graphicData uri="http://schemas.openxmlformats.org/drawingml/2006/chart">
            <c:chart xmlns:c="http://schemas.openxmlformats.org/drawingml/2006/chart" xmlns:r="http://schemas.openxmlformats.org/officeDocument/2006/relationships" r:id="rId4"/>
          </a:graphicData>
        </a:graphic>
      </p:graphicFrame>
      <p:sp>
        <p:nvSpPr>
          <p:cNvPr id="138" name="Google Shape;138;p9"/>
          <p:cNvSpPr txBox="1"/>
          <p:nvPr/>
        </p:nvSpPr>
        <p:spPr>
          <a:xfrm>
            <a:off x="123755" y="3944221"/>
            <a:ext cx="8814300" cy="738664"/>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s-CL" sz="1400" b="0" i="0" u="none" strike="noStrike" cap="none" dirty="0">
                <a:solidFill>
                  <a:srgbClr val="000000"/>
                </a:solidFill>
                <a:latin typeface="DM Sans"/>
                <a:ea typeface="DM Sans"/>
                <a:cs typeface="DM Sans"/>
                <a:sym typeface="DM Sans"/>
              </a:rPr>
              <a:t>El rol histórico que juega esta franja </a:t>
            </a:r>
            <a:r>
              <a:rPr lang="es-CL" sz="1400" b="0" i="0" u="none" strike="noStrike" cap="none" dirty="0" smtClean="0">
                <a:solidFill>
                  <a:srgbClr val="000000"/>
                </a:solidFill>
                <a:latin typeface="DM Sans"/>
                <a:ea typeface="DM Sans"/>
                <a:cs typeface="DM Sans"/>
                <a:sym typeface="DM Sans"/>
              </a:rPr>
              <a:t>política </a:t>
            </a:r>
            <a:r>
              <a:rPr lang="es-CL" sz="1400" b="0" i="0" u="none" strike="noStrike" cap="none" dirty="0">
                <a:solidFill>
                  <a:srgbClr val="000000"/>
                </a:solidFill>
                <a:latin typeface="DM Sans"/>
                <a:ea typeface="DM Sans"/>
                <a:cs typeface="DM Sans"/>
                <a:sym typeface="DM Sans"/>
              </a:rPr>
              <a:t>concita más </a:t>
            </a:r>
            <a:r>
              <a:rPr lang="es-CL" sz="1400" b="0" i="0" u="none" strike="noStrike" cap="none" dirty="0" smtClean="0">
                <a:solidFill>
                  <a:srgbClr val="000000"/>
                </a:solidFill>
                <a:latin typeface="DM Sans"/>
                <a:ea typeface="DM Sans"/>
                <a:cs typeface="DM Sans"/>
                <a:sym typeface="DM Sans"/>
              </a:rPr>
              <a:t>acuerdo que la claridad de la información, </a:t>
            </a:r>
            <a:r>
              <a:rPr lang="es-CL" sz="1400" b="0" i="0" u="none" strike="noStrike" cap="none" dirty="0">
                <a:solidFill>
                  <a:srgbClr val="000000"/>
                </a:solidFill>
                <a:latin typeface="DM Sans"/>
                <a:ea typeface="DM Sans"/>
                <a:cs typeface="DM Sans"/>
                <a:sym typeface="DM Sans"/>
              </a:rPr>
              <a:t>si bien </a:t>
            </a:r>
            <a:r>
              <a:rPr lang="es-CL" sz="1400" b="0" i="0" u="none" strike="noStrike" cap="none" dirty="0" smtClean="0">
                <a:solidFill>
                  <a:srgbClr val="000000"/>
                </a:solidFill>
                <a:latin typeface="DM Sans"/>
                <a:ea typeface="DM Sans"/>
                <a:cs typeface="DM Sans"/>
                <a:sym typeface="DM Sans"/>
              </a:rPr>
              <a:t>este rol aparece más </a:t>
            </a:r>
            <a:r>
              <a:rPr lang="es-CL" sz="1400" b="0" i="0" u="none" strike="noStrike" cap="none" dirty="0">
                <a:solidFill>
                  <a:srgbClr val="000000"/>
                </a:solidFill>
                <a:latin typeface="DM Sans"/>
                <a:ea typeface="DM Sans"/>
                <a:cs typeface="DM Sans"/>
                <a:sym typeface="DM Sans"/>
              </a:rPr>
              <a:t>notorio en sectores de estrato </a:t>
            </a:r>
            <a:r>
              <a:rPr lang="es-CL" sz="1400" b="0" i="0" u="none" strike="noStrike" cap="none" dirty="0" smtClean="0">
                <a:solidFill>
                  <a:srgbClr val="000000"/>
                </a:solidFill>
                <a:latin typeface="DM Sans"/>
                <a:ea typeface="DM Sans"/>
                <a:cs typeface="DM Sans"/>
                <a:sym typeface="DM Sans"/>
              </a:rPr>
              <a:t>bajo. Nuevamente, las </a:t>
            </a:r>
            <a:r>
              <a:rPr lang="es-CL" sz="1400" b="0" i="0" u="none" strike="noStrike" cap="none" dirty="0">
                <a:solidFill>
                  <a:srgbClr val="000000"/>
                </a:solidFill>
                <a:latin typeface="DM Sans"/>
                <a:ea typeface="DM Sans"/>
                <a:cs typeface="DM Sans"/>
                <a:sym typeface="DM Sans"/>
              </a:rPr>
              <a:t>personas mayores y las de estrato alto, tienen respuestas más escépticas. </a:t>
            </a:r>
            <a:endParaRPr sz="1400" b="0" i="0" u="none" strike="noStrike" cap="none" dirty="0">
              <a:solidFill>
                <a:srgbClr val="000000"/>
              </a:solidFill>
              <a:latin typeface="DM Sans"/>
              <a:ea typeface="DM Sans"/>
              <a:cs typeface="DM Sans"/>
              <a:sym typeface="DM Sans"/>
            </a:endParaRPr>
          </a:p>
        </p:txBody>
      </p:sp>
      <p:sp>
        <p:nvSpPr>
          <p:cNvPr id="9" name="Google Shape;133;p9"/>
          <p:cNvSpPr txBox="1"/>
          <p:nvPr/>
        </p:nvSpPr>
        <p:spPr>
          <a:xfrm>
            <a:off x="4626991" y="804595"/>
            <a:ext cx="73768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1200" b="0" i="0" u="none" strike="noStrike" cap="none" dirty="0">
                <a:solidFill>
                  <a:srgbClr val="7F7F7F"/>
                </a:solidFill>
                <a:latin typeface="DM Sans"/>
                <a:ea typeface="DM Sans"/>
                <a:cs typeface="DM Sans"/>
                <a:sym typeface="DM Sans"/>
              </a:rPr>
              <a:t>n: </a:t>
            </a:r>
            <a:r>
              <a:rPr lang="es-CL" sz="1200" b="0" i="0" u="none" strike="noStrike" cap="none" dirty="0" smtClean="0">
                <a:solidFill>
                  <a:srgbClr val="7F7F7F"/>
                </a:solidFill>
                <a:latin typeface="DM Sans"/>
                <a:ea typeface="DM Sans"/>
                <a:cs typeface="DM Sans"/>
                <a:sym typeface="DM Sans"/>
              </a:rPr>
              <a:t>443</a:t>
            </a:r>
            <a:endParaRPr sz="1200" b="0" i="0" u="none" strike="noStrike" cap="none" dirty="0">
              <a:solidFill>
                <a:srgbClr val="7F7F7F"/>
              </a:solidFill>
              <a:latin typeface="DM Sans"/>
              <a:ea typeface="DM Sans"/>
              <a:cs typeface="DM Sans"/>
              <a:sym typeface="DM Sans"/>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1723</Words>
  <Application>Microsoft Office PowerPoint</Application>
  <PresentationFormat>Presentación en pantalla (16:9)</PresentationFormat>
  <Paragraphs>197</Paragraphs>
  <Slides>29</Slides>
  <Notes>29</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29</vt:i4>
      </vt:variant>
    </vt:vector>
  </HeadingPairs>
  <TitlesOfParts>
    <vt:vector size="33" baseType="lpstr">
      <vt:lpstr>Arial Narrow</vt:lpstr>
      <vt:lpstr>Arial</vt:lpstr>
      <vt:lpstr>DM Sans</vt:lpstr>
      <vt:lpstr>Simple Light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 Miguel Valenzuela Loguercio</dc:creator>
  <cp:lastModifiedBy>Maria Dolores Souza</cp:lastModifiedBy>
  <cp:revision>14</cp:revision>
  <dcterms:modified xsi:type="dcterms:W3CDTF">2020-11-11T18:41:02Z</dcterms:modified>
</cp:coreProperties>
</file>