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ZWHfEnyqRnCBvY4x4rn8D7/H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3DC80-F774-4BB1-8C48-F10BE842A05E}">
  <a:tblStyle styleId="{A913DC80-F774-4BB1-8C48-F10BE842A0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 b="off" i="off"/>
      <a:tcStyle>
        <a:tcBdr/>
        <a:fill>
          <a:solidFill>
            <a:srgbClr val="FFE2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2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 o menos</c:v>
                </c:pt>
              </c:strCache>
            </c:strRef>
          </c:tx>
          <c:spPr>
            <a:solidFill>
              <a:srgbClr val="EE402A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Ninguno. No se le permite ver contenido audiovisual.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0.55480607082630695</c:v>
                </c:pt>
                <c:pt idx="1">
                  <c:v>0.25295109612141653</c:v>
                </c:pt>
                <c:pt idx="2">
                  <c:v>0.1045531197301855</c:v>
                </c:pt>
                <c:pt idx="3">
                  <c:v>1.6863406408094434E-2</c:v>
                </c:pt>
                <c:pt idx="4">
                  <c:v>1.3490725126475547E-2</c:v>
                </c:pt>
                <c:pt idx="5">
                  <c:v>5.733558178752108E-2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4-4CE2-A0D7-6BA3BAE14E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a 12</c:v>
                </c:pt>
              </c:strCache>
            </c:strRef>
          </c:tx>
          <c:spPr>
            <a:solidFill>
              <a:srgbClr val="6000E9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Ninguno. No se le permite ver contenido audiovisual.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0.28171828171828173</c:v>
                </c:pt>
                <c:pt idx="1">
                  <c:v>0.35064935064935066</c:v>
                </c:pt>
                <c:pt idx="2">
                  <c:v>0.14285714285714285</c:v>
                </c:pt>
                <c:pt idx="3">
                  <c:v>0.16283716283716285</c:v>
                </c:pt>
                <c:pt idx="4">
                  <c:v>5.6943056943056944E-2</c:v>
                </c:pt>
                <c:pt idx="5">
                  <c:v>4.995004995004995E-3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4-4CE2-A0D7-6BA3BAE14E2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F90979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Ninguno. No se le permite ver contenido audiovisual.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5.5045871559633038E-2</c:v>
                </c:pt>
                <c:pt idx="1">
                  <c:v>0.52844036697247709</c:v>
                </c:pt>
                <c:pt idx="2">
                  <c:v>5.6880733944954132E-2</c:v>
                </c:pt>
                <c:pt idx="3">
                  <c:v>0.30458715596330277</c:v>
                </c:pt>
                <c:pt idx="4">
                  <c:v>5.321100917431193E-2</c:v>
                </c:pt>
                <c:pt idx="5">
                  <c:v>1.834862385321101E-3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04-4CE2-A0D7-6BA3BAE14E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8281584"/>
        <c:axId val="948280752"/>
      </c:barChart>
      <c:catAx>
        <c:axId val="94828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DM Sans" pitchFamily="2" charset="77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563777777777779"/>
          <c:y val="1.3308553575049502E-2"/>
          <c:w val="0.5238355555555555"/>
          <c:h val="5.855030030698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77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6000E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000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9-4D7D-8E48-3C32E240B249}"/>
              </c:ext>
            </c:extLst>
          </c:dPt>
          <c:dPt>
            <c:idx val="1"/>
            <c:invertIfNegative val="0"/>
            <c:bubble3D val="0"/>
            <c:spPr>
              <a:solidFill>
                <a:srgbClr val="6000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E9-4D7D-8E48-3C32E240B249}"/>
              </c:ext>
            </c:extLst>
          </c:dPt>
          <c:dPt>
            <c:idx val="2"/>
            <c:invertIfNegative val="0"/>
            <c:bubble3D val="0"/>
            <c:spPr>
              <a:solidFill>
                <a:srgbClr val="6000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E9-4D7D-8E48-3C32E240B2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Las conozco y las uso</c:v>
                </c:pt>
                <c:pt idx="1">
                  <c:v>Las conozco y no las uso</c:v>
                </c:pt>
                <c:pt idx="2">
                  <c:v>Las desconozco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44.168734491315135</c:v>
                </c:pt>
                <c:pt idx="1">
                  <c:v>24.689826302729529</c:v>
                </c:pt>
                <c:pt idx="2">
                  <c:v>31.141439205955336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E9-4D7D-8E48-3C32E240B24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44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8E9-4D7D-8E48-3C32E240B249}"/>
              </c:ext>
            </c:extLst>
          </c:dPt>
          <c:dPt>
            <c:idx val="1"/>
            <c:invertIfNegative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E9-4D7D-8E48-3C32E240B249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8E9-4D7D-8E48-3C32E240B2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Las conozco y las uso</c:v>
                </c:pt>
                <c:pt idx="1">
                  <c:v>Las conozco y no las uso</c:v>
                </c:pt>
                <c:pt idx="2">
                  <c:v>Las desconozco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49</c:v>
                </c:pt>
                <c:pt idx="1">
                  <c:v>30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E9-4D7D-8E48-3C32E240B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5426064"/>
        <c:axId val="1585433968"/>
      </c:barChart>
      <c:catAx>
        <c:axId val="158542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585433968"/>
        <c:crosses val="autoZero"/>
        <c:auto val="1"/>
        <c:lblAlgn val="ctr"/>
        <c:lblOffset val="100"/>
        <c:noMultiLvlLbl val="0"/>
      </c:catAx>
      <c:valAx>
        <c:axId val="1585433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8542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 o menos</c:v>
                </c:pt>
              </c:strCache>
            </c:strRef>
          </c:tx>
          <c:spPr>
            <a:solidFill>
              <a:srgbClr val="6000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000E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Las conozco y las uso</c:v>
                </c:pt>
                <c:pt idx="1">
                  <c:v>Las conozco y NO las uso</c:v>
                </c:pt>
                <c:pt idx="2">
                  <c:v>Las desconozco</c:v>
                </c:pt>
              </c:strCache>
            </c:strRef>
          </c:cat>
          <c:val>
            <c:numRef>
              <c:f>Hoja1!$B$2:$B$4</c:f>
              <c:numCache>
                <c:formatCode>###0%</c:formatCode>
                <c:ptCount val="3"/>
                <c:pt idx="0">
                  <c:v>0.51020408163265307</c:v>
                </c:pt>
                <c:pt idx="1">
                  <c:v>0.25231910946196662</c:v>
                </c:pt>
                <c:pt idx="2">
                  <c:v>0.23747680890538037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2-455B-8DFB-3D6626F9327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a 12</c:v>
                </c:pt>
              </c:strCache>
            </c:strRef>
          </c:tx>
          <c:spPr>
            <a:solidFill>
              <a:srgbClr val="EE4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E402A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Las conozco y las uso</c:v>
                </c:pt>
                <c:pt idx="1">
                  <c:v>Las conozco y NO las uso</c:v>
                </c:pt>
                <c:pt idx="2">
                  <c:v>Las desconozco</c:v>
                </c:pt>
              </c:strCache>
            </c:strRef>
          </c:cat>
          <c:val>
            <c:numRef>
              <c:f>Hoja1!$C$2:$C$4</c:f>
              <c:numCache>
                <c:formatCode>###0%</c:formatCode>
                <c:ptCount val="3"/>
                <c:pt idx="0">
                  <c:v>0.57457983193277307</c:v>
                </c:pt>
                <c:pt idx="1">
                  <c:v>0.24579831932773108</c:v>
                </c:pt>
                <c:pt idx="2">
                  <c:v>0.17962184873949577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82-455B-8DFB-3D6626F9327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Las conozco y las uso</c:v>
                </c:pt>
                <c:pt idx="1">
                  <c:v>Las conozco y NO las uso</c:v>
                </c:pt>
                <c:pt idx="2">
                  <c:v>Las desconozco</c:v>
                </c:pt>
              </c:strCache>
            </c:strRef>
          </c:cat>
          <c:val>
            <c:numRef>
              <c:f>Hoja1!$D$2:$D$4</c:f>
              <c:numCache>
                <c:formatCode>###0%</c:formatCode>
                <c:ptCount val="3"/>
                <c:pt idx="0">
                  <c:v>0.32806324110671936</c:v>
                </c:pt>
                <c:pt idx="1">
                  <c:v>0.44664031620553357</c:v>
                </c:pt>
                <c:pt idx="2">
                  <c:v>0.22529644268774704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82-455B-8DFB-3D6626F9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 o menos</c:v>
                </c:pt>
              </c:strCache>
            </c:strRef>
          </c:tx>
          <c:spPr>
            <a:solidFill>
              <a:srgbClr val="6000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000E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Porque son complicadas y no las entiendo</c:v>
                </c:pt>
                <c:pt idx="1">
                  <c:v>Porque confío en lo que ven</c:v>
                </c:pt>
                <c:pt idx="2">
                  <c:v>Porque yo no estoy a cargo de la supervisión</c:v>
                </c:pt>
              </c:strCache>
            </c:strRef>
          </c:cat>
          <c:val>
            <c:numRef>
              <c:f>Hoja1!$B$2:$B$4</c:f>
              <c:numCache>
                <c:formatCode>###0%</c:formatCode>
                <c:ptCount val="3"/>
                <c:pt idx="0">
                  <c:v>0.20289855072463769</c:v>
                </c:pt>
                <c:pt idx="1">
                  <c:v>0.57971014492753625</c:v>
                </c:pt>
                <c:pt idx="2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8-438B-A0D1-62D47D48A9F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a 12</c:v>
                </c:pt>
              </c:strCache>
            </c:strRef>
          </c:tx>
          <c:spPr>
            <a:solidFill>
              <a:srgbClr val="EE4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E402A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Porque son complicadas y no las entiendo</c:v>
                </c:pt>
                <c:pt idx="1">
                  <c:v>Porque confío en lo que ven</c:v>
                </c:pt>
                <c:pt idx="2">
                  <c:v>Porque yo no estoy a cargo de la supervisión</c:v>
                </c:pt>
              </c:strCache>
            </c:strRef>
          </c:cat>
          <c:val>
            <c:numRef>
              <c:f>Hoja1!$C$2:$C$4</c:f>
              <c:numCache>
                <c:formatCode>###0%</c:formatCode>
                <c:ptCount val="3"/>
                <c:pt idx="0">
                  <c:v>0.29914529914529914</c:v>
                </c:pt>
                <c:pt idx="1">
                  <c:v>0.50427350427350426</c:v>
                </c:pt>
                <c:pt idx="2">
                  <c:v>0.1965811965811966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8-438B-A0D1-62D47D48A9F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Porque son complicadas y no las entiendo</c:v>
                </c:pt>
                <c:pt idx="1">
                  <c:v>Porque confío en lo que ven</c:v>
                </c:pt>
                <c:pt idx="2">
                  <c:v>Porque yo no estoy a cargo de la supervisión</c:v>
                </c:pt>
              </c:strCache>
            </c:strRef>
          </c:cat>
          <c:val>
            <c:numRef>
              <c:f>Hoja1!$D$2:$D$4</c:f>
              <c:numCache>
                <c:formatCode>###0%</c:formatCode>
                <c:ptCount val="3"/>
                <c:pt idx="0">
                  <c:v>0.10222222222222223</c:v>
                </c:pt>
                <c:pt idx="1">
                  <c:v>0.66222222222222227</c:v>
                </c:pt>
                <c:pt idx="2">
                  <c:v>0.23555555555555555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8-438B-A0D1-62D47D48A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vea por su cuenta, solo o sola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5 o menos</c:v>
                </c:pt>
                <c:pt idx="1">
                  <c:v>6 a 12</c:v>
                </c:pt>
                <c:pt idx="2">
                  <c:v>13 a 17</c:v>
                </c:pt>
              </c:strCache>
            </c:strRef>
          </c:cat>
          <c:val>
            <c:numRef>
              <c:f>Hoja1!$B$2:$B$4</c:f>
              <c:numCache>
                <c:formatCode>###0%</c:formatCode>
                <c:ptCount val="3"/>
                <c:pt idx="0">
                  <c:v>0.26508226691042047</c:v>
                </c:pt>
                <c:pt idx="1">
                  <c:v>0.52380952380952384</c:v>
                </c:pt>
                <c:pt idx="2">
                  <c:v>0.78378378378378377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D-4B5B-9CED-FB9FA7992D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vea acompañado/a por mí o algún otro adulto de la casa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5 o menos</c:v>
                </c:pt>
                <c:pt idx="1">
                  <c:v>6 a 12</c:v>
                </c:pt>
                <c:pt idx="2">
                  <c:v>13 a 17</c:v>
                </c:pt>
              </c:strCache>
            </c:strRef>
          </c:cat>
          <c:val>
            <c:numRef>
              <c:f>Hoja1!$C$2:$C$4</c:f>
              <c:numCache>
                <c:formatCode>###0%</c:formatCode>
                <c:ptCount val="3"/>
                <c:pt idx="0">
                  <c:v>0.73491773308957964</c:v>
                </c:pt>
                <c:pt idx="1">
                  <c:v>0.47619047619047611</c:v>
                </c:pt>
                <c:pt idx="2">
                  <c:v>0.2162162162162162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D-4B5B-9CED-FB9FA7992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852650281766401"/>
          <c:w val="0.99887534541198109"/>
          <c:h val="0.17729280873303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él o ella elija qué ver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5 o menos</c:v>
                </c:pt>
                <c:pt idx="1">
                  <c:v>6 a 12</c:v>
                </c:pt>
                <c:pt idx="2">
                  <c:v>13 a 17</c:v>
                </c:pt>
              </c:strCache>
            </c:strRef>
          </c:cat>
          <c:val>
            <c:numRef>
              <c:f>Hoja1!$B$2:$B$4</c:f>
              <c:numCache>
                <c:formatCode>###0%</c:formatCode>
                <c:ptCount val="3"/>
                <c:pt idx="0">
                  <c:v>0.54495412844036695</c:v>
                </c:pt>
                <c:pt idx="1">
                  <c:v>0.79792746113989632</c:v>
                </c:pt>
                <c:pt idx="2">
                  <c:v>0.86847195357833651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F-44CE-B4BC-2FE3A47C668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yo (o un adulto) elija lo que va a ver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5 o menos</c:v>
                </c:pt>
                <c:pt idx="1">
                  <c:v>6 a 12</c:v>
                </c:pt>
                <c:pt idx="2">
                  <c:v>13 a 17</c:v>
                </c:pt>
              </c:strCache>
            </c:strRef>
          </c:cat>
          <c:val>
            <c:numRef>
              <c:f>Hoja1!$C$2:$C$4</c:f>
              <c:numCache>
                <c:formatCode>###0%</c:formatCode>
                <c:ptCount val="3"/>
                <c:pt idx="0">
                  <c:v>0.45504587155963305</c:v>
                </c:pt>
                <c:pt idx="1">
                  <c:v>0.20207253886010362</c:v>
                </c:pt>
                <c:pt idx="2">
                  <c:v>0.13152804642166344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F-44CE-B4BC-2FE3A47C6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vea por su cuenta, solo o sola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Hoja1!$B$2:$B$3</c:f>
              <c:numCache>
                <c:formatCode>###0%</c:formatCode>
                <c:ptCount val="2"/>
                <c:pt idx="0">
                  <c:v>0.50901287553648067</c:v>
                </c:pt>
                <c:pt idx="1">
                  <c:v>0.53588516746411485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1-4A6D-896A-C140100BAC3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vea acompañado/a por mí o algún otro adulto de la casa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Hoja1!$C$2:$C$3</c:f>
              <c:numCache>
                <c:formatCode>###0%</c:formatCode>
                <c:ptCount val="2"/>
                <c:pt idx="0">
                  <c:v>0.49098712446351933</c:v>
                </c:pt>
                <c:pt idx="1">
                  <c:v>0.46411483253588515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1-4A6D-896A-C140100BA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78611215071E-2"/>
          <c:y val="0.76816611635160181"/>
          <c:w val="0.8956421222544938"/>
          <c:h val="0.2318338836483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él o ella elija qué ver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Hoja1!$B$2:$B$3</c:f>
              <c:numCache>
                <c:formatCode>###0%</c:formatCode>
                <c:ptCount val="2"/>
                <c:pt idx="0">
                  <c:v>0.72719449225473332</c:v>
                </c:pt>
                <c:pt idx="1">
                  <c:v>0.77604790419161673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2-42F6-94D7-0F4246FE4B9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yo (o un adulto) elija lo que va a ver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Hoja1!$C$2:$C$3</c:f>
              <c:numCache>
                <c:formatCode>###0%</c:formatCode>
                <c:ptCount val="2"/>
                <c:pt idx="0">
                  <c:v>0.2728055077452668</c:v>
                </c:pt>
                <c:pt idx="1">
                  <c:v>0.22395209580838324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2-42F6-94D7-0F4246FE4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281584"/>
        <c:axId val="948280752"/>
      </c:barChart>
      <c:catAx>
        <c:axId val="9482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19782407986016"/>
          <c:y val="0.79095324198447159"/>
          <c:w val="0.63046752544904783"/>
          <c:h val="0.20904675801552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5-4E3B-89DF-F7AB0BF745BF}"/>
              </c:ext>
            </c:extLst>
          </c:dPt>
          <c:dPt>
            <c:idx val="1"/>
            <c:bubble3D val="0"/>
            <c:spPr>
              <a:solidFill>
                <a:srgbClr val="F90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C5-4E3B-89DF-F7AB0BF745B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30-49E0-B9EF-39078385B01B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5-4E3B-89DF-F7AB0BF745BF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90979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C5-4E3B-89DF-F7AB0BF745B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Sí, uno</c:v>
                </c:pt>
                <c:pt idx="1">
                  <c:v>Sí, más de uno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33.197139938712972</c:v>
                </c:pt>
                <c:pt idx="1">
                  <c:v>27.681307456588357</c:v>
                </c:pt>
                <c:pt idx="2">
                  <c:v>39.121552604698671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5-4E3B-89DF-F7AB0BF7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0-4871-A31F-EED8D9B4DCFD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0-4871-A31F-EED8D9B4DCFD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0-4871-A31F-EED8D9B4DCFD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F0-4871-A31F-EED8D9B4DCFD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B008F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0-4871-A31F-EED8D9B4DCFD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9D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F0-4871-A31F-EED8D9B4DC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5 o menos</c:v>
                </c:pt>
                <c:pt idx="1">
                  <c:v>6 a 12</c:v>
                </c:pt>
                <c:pt idx="2">
                  <c:v>13 a 17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27.208166888592988</c:v>
                </c:pt>
                <c:pt idx="1">
                  <c:v>46.959609409675991</c:v>
                </c:pt>
                <c:pt idx="2">
                  <c:v>25.832223701731028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F0-4871-A31F-EED8D9B4D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E0-4120-A7D6-E2024D4974A2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E0-4120-A7D6-E2024D4974A2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E0-4120-A7D6-E2024D4974A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0-4120-A7D6-E2024D4974A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B008F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0-4120-A7D6-E2024D4974A2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9D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0-4120-A7D6-E2024D4974A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Niño</c:v>
                </c:pt>
                <c:pt idx="1">
                  <c:v>Niña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51.043053706169552</c:v>
                </c:pt>
                <c:pt idx="1">
                  <c:v>48.956946293830448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E0-4120-A7D6-E2024D497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 o menos</c:v>
                </c:pt>
              </c:strCache>
            </c:strRef>
          </c:tx>
          <c:spPr>
            <a:solidFill>
              <a:srgbClr val="EE4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No es dueño/a de ninguno de estos dispositivos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7.0826306913996634E-2</c:v>
                </c:pt>
                <c:pt idx="1">
                  <c:v>0.11804384485666103</c:v>
                </c:pt>
                <c:pt idx="2">
                  <c:v>0.15682967959527824</c:v>
                </c:pt>
                <c:pt idx="3">
                  <c:v>2.5295109612141653E-2</c:v>
                </c:pt>
                <c:pt idx="4">
                  <c:v>3.2040472175379427E-2</c:v>
                </c:pt>
                <c:pt idx="5">
                  <c:v>0.72512647554806076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0-44E0-8BE0-C127071533A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a 12</c:v>
                </c:pt>
              </c:strCache>
            </c:strRef>
          </c:tx>
          <c:spPr>
            <a:solidFill>
              <a:srgbClr val="6000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No es dueño/a de ninguno de estos dispositivos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0.17382617382617382</c:v>
                </c:pt>
                <c:pt idx="1">
                  <c:v>0.46053946053946054</c:v>
                </c:pt>
                <c:pt idx="2">
                  <c:v>0.31768231768231769</c:v>
                </c:pt>
                <c:pt idx="3">
                  <c:v>0.3126873126873127</c:v>
                </c:pt>
                <c:pt idx="4">
                  <c:v>0.24175824175824176</c:v>
                </c:pt>
                <c:pt idx="5">
                  <c:v>0.26673326673326675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0-44E0-8BE0-C127071533A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No es dueño/a de ninguno de estos dispositivos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0.24220183486238533</c:v>
                </c:pt>
                <c:pt idx="1">
                  <c:v>0.85137614678899087</c:v>
                </c:pt>
                <c:pt idx="2">
                  <c:v>0.23486238532110093</c:v>
                </c:pt>
                <c:pt idx="3">
                  <c:v>0.68990825688073398</c:v>
                </c:pt>
                <c:pt idx="4">
                  <c:v>0.3541284403669725</c:v>
                </c:pt>
                <c:pt idx="5">
                  <c:v>3.8532110091743121E-2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30-44E0-8BE0-C127071533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8281584"/>
        <c:axId val="948280752"/>
      </c:barChart>
      <c:catAx>
        <c:axId val="94828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DM Sans" pitchFamily="2" charset="77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677555555555557"/>
          <c:y val="2.0018915510718788E-2"/>
          <c:w val="0.5238355555555555"/>
          <c:h val="5.8714796132828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77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2C-47F3-B0EB-35A75983E65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2C-47F3-B0EB-35A75983E65A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C-47F3-B0EB-35A75983E65A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C-47F3-B0EB-35A75983E65A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C-47F3-B0EB-35A75983E65A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9D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2C-47F3-B0EB-35A75983E6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2C-47F3-B0EB-35A75983E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68070650213662"/>
          <c:y val="4.1475876151905622E-2"/>
          <c:w val="0.41606043313606633"/>
          <c:h val="0.91704824769618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Soy su madre o padre</c:v>
                </c:pt>
                <c:pt idx="1">
                  <c:v>Soy su tía o tío</c:v>
                </c:pt>
                <c:pt idx="2">
                  <c:v>Soy su hermana o hermano</c:v>
                </c:pt>
                <c:pt idx="3">
                  <c:v>Otro (especifique)</c:v>
                </c:pt>
                <c:pt idx="4">
                  <c:v>Soy su abuela o abuelo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0.67916854948034344</c:v>
                </c:pt>
                <c:pt idx="1">
                  <c:v>0.1455038409399006</c:v>
                </c:pt>
                <c:pt idx="2">
                  <c:v>9.4893809308630811E-2</c:v>
                </c:pt>
                <c:pt idx="3">
                  <c:v>4.6543154089471309E-2</c:v>
                </c:pt>
                <c:pt idx="4">
                  <c:v>3.3890646181653862E-2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4-4912-AC8A-31EBD956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3594383"/>
        <c:axId val="433587727"/>
      </c:barChart>
      <c:catAx>
        <c:axId val="433594383"/>
        <c:scaling>
          <c:orientation val="maxMin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433587727"/>
        <c:crosses val="autoZero"/>
        <c:auto val="1"/>
        <c:lblAlgn val="ctr"/>
        <c:lblOffset val="100"/>
        <c:noMultiLvlLbl val="0"/>
      </c:catAx>
      <c:valAx>
        <c:axId val="43358772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359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1C-4023-AF60-2CC79FA08CA8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1C-4023-AF60-2CC79FA08CA8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1C-4023-AF60-2CC79FA08CA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1C-4023-AF60-2CC79FA08CA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B008F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1C-4023-AF60-2CC79FA08CA8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9D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1C-4023-AF60-2CC79FA08C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18 a 24</c:v>
                </c:pt>
                <c:pt idx="1">
                  <c:v>25 a 49</c:v>
                </c:pt>
                <c:pt idx="2">
                  <c:v>50 +</c:v>
                </c:pt>
              </c:strCache>
            </c:strRef>
          </c:cat>
          <c:val>
            <c:numRef>
              <c:f>Hoja1!$B$2:$B$4</c:f>
              <c:numCache>
                <c:formatCode>###0.0</c:formatCode>
                <c:ptCount val="3"/>
                <c:pt idx="0">
                  <c:v>6.612627986348123</c:v>
                </c:pt>
                <c:pt idx="1">
                  <c:v>68.515358361774744</c:v>
                </c:pt>
                <c:pt idx="2">
                  <c:v>9.6416382252559725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C-4023-AF60-2CC79FA08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5F-45DA-B65D-F9D03EEA79C5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F-45DA-B65D-F9D03EEA79C5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5F-45DA-B65D-F9D03EEA79C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44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F-45DA-B65D-F9D03EEA79C5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5B008F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F-45DA-B65D-F9D03EEA79C5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9D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5DA-B65D-F9D03EEA79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Hoja1!$B$2:$B$3</c:f>
              <c:numCache>
                <c:formatCode>###0.00</c:formatCode>
                <c:ptCount val="2"/>
                <c:pt idx="0">
                  <c:v>0.58311688311688314</c:v>
                </c:pt>
                <c:pt idx="1">
                  <c:v>0.41645021645021646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5F-45DA-B65D-F9D03EEA7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Entre 0 y 5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TV con Internet</c:v>
                </c:pt>
                <c:pt idx="1">
                  <c:v>PC de escritorio</c:v>
                </c:pt>
                <c:pt idx="2">
                  <c:v>Smartphone</c:v>
                </c:pt>
                <c:pt idx="3">
                  <c:v>Tablet o notebook</c:v>
                </c:pt>
                <c:pt idx="4">
                  <c:v>Ninguno, no ve audiovisual</c:v>
                </c:pt>
              </c:strCache>
            </c:strRef>
          </c:cat>
          <c:val>
            <c:numRef>
              <c:f>Hoja1!$B$2:$B$6</c:f>
              <c:numCache>
                <c:formatCode>###0%</c:formatCode>
                <c:ptCount val="5"/>
                <c:pt idx="0">
                  <c:v>0.56015037593984962</c:v>
                </c:pt>
                <c:pt idx="1">
                  <c:v>8.646616541353383E-2</c:v>
                </c:pt>
                <c:pt idx="2">
                  <c:v>0.60902255639097747</c:v>
                </c:pt>
                <c:pt idx="3">
                  <c:v>0.35714285714285715</c:v>
                </c:pt>
                <c:pt idx="4">
                  <c:v>8.646616541353383E-2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5AA-9B9A-E8B971E2D0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Entre 6 y 12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TV con Internet</c:v>
                </c:pt>
                <c:pt idx="1">
                  <c:v>PC de escritorio</c:v>
                </c:pt>
                <c:pt idx="2">
                  <c:v>Smartphone</c:v>
                </c:pt>
                <c:pt idx="3">
                  <c:v>Tablet o notebook</c:v>
                </c:pt>
                <c:pt idx="4">
                  <c:v>Ninguno, no ve audiovisual</c:v>
                </c:pt>
              </c:strCache>
            </c:strRef>
          </c:cat>
          <c:val>
            <c:numRef>
              <c:f>Hoja1!$C$2:$C$6</c:f>
              <c:numCache>
                <c:formatCode>###0%</c:formatCode>
                <c:ptCount val="5"/>
                <c:pt idx="0">
                  <c:v>0.54135338345864659</c:v>
                </c:pt>
                <c:pt idx="1">
                  <c:v>0.26315789473684209</c:v>
                </c:pt>
                <c:pt idx="2">
                  <c:v>0.71804511278195493</c:v>
                </c:pt>
                <c:pt idx="3">
                  <c:v>0.53759398496240607</c:v>
                </c:pt>
                <c:pt idx="4">
                  <c:v>1.1278195488721802E-2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6-45AA-9B9A-E8B971E2D0B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Entre 13 a 17</c:v>
                </c:pt>
              </c:strCache>
            </c:strRef>
          </c:tx>
          <c:spPr>
            <a:solidFill>
              <a:srgbClr val="EE4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E402A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TV con Internet</c:v>
                </c:pt>
                <c:pt idx="1">
                  <c:v>PC de escritorio</c:v>
                </c:pt>
                <c:pt idx="2">
                  <c:v>Smartphone</c:v>
                </c:pt>
                <c:pt idx="3">
                  <c:v>Tablet o notebook</c:v>
                </c:pt>
                <c:pt idx="4">
                  <c:v>Ninguno, no ve audiovisual</c:v>
                </c:pt>
              </c:strCache>
            </c:strRef>
          </c:cat>
          <c:val>
            <c:numRef>
              <c:f>Hoja1!$D$2:$D$6</c:f>
              <c:numCache>
                <c:formatCode>###0%</c:formatCode>
                <c:ptCount val="5"/>
                <c:pt idx="0">
                  <c:v>0.54379562043795615</c:v>
                </c:pt>
                <c:pt idx="1">
                  <c:v>0.29927007299270075</c:v>
                </c:pt>
                <c:pt idx="2">
                  <c:v>0.90145985401459849</c:v>
                </c:pt>
                <c:pt idx="3">
                  <c:v>0.64963503649635035</c:v>
                </c:pt>
                <c:pt idx="4">
                  <c:v>3.6496350364963502E-3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6-45AA-9B9A-E8B971E2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8754783"/>
        <c:axId val="1108757695"/>
      </c:barChart>
      <c:catAx>
        <c:axId val="1108754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108757695"/>
        <c:crosses val="autoZero"/>
        <c:auto val="1"/>
        <c:lblAlgn val="ctr"/>
        <c:lblOffset val="100"/>
        <c:noMultiLvlLbl val="0"/>
      </c:catAx>
      <c:valAx>
        <c:axId val="1108757695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10875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717772222089032"/>
          <c:y val="0.8444537169531674"/>
          <c:w val="0.5286815349262356"/>
          <c:h val="5.1070601521250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66694444444445"/>
          <c:y val="3.695767195767196E-2"/>
          <c:w val="0.48694416666666668"/>
          <c:h val="0.84678465608465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Niño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DVD o Blu-ray</c:v>
                </c:pt>
                <c:pt idx="6">
                  <c:v>No es dueño/a de ninguno de estos dispositivos</c:v>
                </c:pt>
              </c:strCache>
            </c:strRef>
          </c:cat>
          <c:val>
            <c:numRef>
              <c:f>Hoja1!$B$2:$B$8</c:f>
              <c:numCache>
                <c:formatCode>###0%</c:formatCode>
                <c:ptCount val="7"/>
                <c:pt idx="0">
                  <c:v>0.15370539798719121</c:v>
                </c:pt>
                <c:pt idx="1">
                  <c:v>0.43275388838060386</c:v>
                </c:pt>
                <c:pt idx="2">
                  <c:v>0.22232387923147301</c:v>
                </c:pt>
                <c:pt idx="3">
                  <c:v>0.32662397072278132</c:v>
                </c:pt>
                <c:pt idx="4">
                  <c:v>0.31015553522415368</c:v>
                </c:pt>
                <c:pt idx="5">
                  <c:v>7.319304666056725E-3</c:v>
                </c:pt>
                <c:pt idx="6">
                  <c:v>0.34492223238792313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E-4495-8EE8-B7F1F8BA52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Niña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E-4495-8EE8-B7F1F8BA5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DVD o Blu-ray</c:v>
                </c:pt>
                <c:pt idx="6">
                  <c:v>No es dueño/a de ninguno de estos dispositivos</c:v>
                </c:pt>
              </c:strCache>
            </c:strRef>
          </c:cat>
          <c:val>
            <c:numRef>
              <c:f>Hoja1!$C$2:$C$8</c:f>
              <c:numCache>
                <c:formatCode>###0%</c:formatCode>
                <c:ptCount val="7"/>
                <c:pt idx="0">
                  <c:v>0.17208413001912046</c:v>
                </c:pt>
                <c:pt idx="1">
                  <c:v>0.49904397705544939</c:v>
                </c:pt>
                <c:pt idx="2">
                  <c:v>0.28298279158699807</c:v>
                </c:pt>
                <c:pt idx="3">
                  <c:v>0.33173996175908221</c:v>
                </c:pt>
                <c:pt idx="4">
                  <c:v>0.10994263862332695</c:v>
                </c:pt>
                <c:pt idx="5">
                  <c:v>1.0516252390057362E-2</c:v>
                </c:pt>
                <c:pt idx="6">
                  <c:v>0.32600382409177819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E-4495-8EE8-B7F1F8BA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8281584"/>
        <c:axId val="948280752"/>
      </c:barChart>
      <c:catAx>
        <c:axId val="94828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04277777777761"/>
          <c:y val="0.91995405982905987"/>
          <c:w val="0.24674777777777779"/>
          <c:h val="5.969337606837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66694444444445"/>
          <c:y val="3.695767195767196E-2"/>
          <c:w val="0.48694416666666668"/>
          <c:h val="0.84678465608465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Niño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Ninguno. No se le permite ver contenido audiovisual.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0.31655992680695333</c:v>
                </c:pt>
                <c:pt idx="1">
                  <c:v>0.30832570905763951</c:v>
                </c:pt>
                <c:pt idx="2">
                  <c:v>9.6980786825251603E-2</c:v>
                </c:pt>
                <c:pt idx="3">
                  <c:v>0.18572735590118938</c:v>
                </c:pt>
                <c:pt idx="4">
                  <c:v>7.5022872827081422E-2</c:v>
                </c:pt>
                <c:pt idx="5">
                  <c:v>1.7383348581884721E-2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9-41C8-9485-A9DD59402D5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Niña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Smart TV</c:v>
                </c:pt>
                <c:pt idx="1">
                  <c:v>Smartphone (Android) o iPhone</c:v>
                </c:pt>
                <c:pt idx="2">
                  <c:v>Tablet o iPad</c:v>
                </c:pt>
                <c:pt idx="3">
                  <c:v>Notebook o computador de escritorio</c:v>
                </c:pt>
                <c:pt idx="4">
                  <c:v>Consola de videojuegos</c:v>
                </c:pt>
                <c:pt idx="5">
                  <c:v>Ninguno. No se le permite ver contenido audiovisual.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0.28202676864244741</c:v>
                </c:pt>
                <c:pt idx="1">
                  <c:v>0.43212237093690248</c:v>
                </c:pt>
                <c:pt idx="2">
                  <c:v>0.12428298279158699</c:v>
                </c:pt>
                <c:pt idx="3">
                  <c:v>0.13001912045889102</c:v>
                </c:pt>
                <c:pt idx="4">
                  <c:v>1.1472275334608031E-2</c:v>
                </c:pt>
                <c:pt idx="5">
                  <c:v>2.0076481835564052E-2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9-41C8-9485-A9DD59402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8281584"/>
        <c:axId val="948280752"/>
      </c:barChart>
      <c:catAx>
        <c:axId val="94828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25222222222221"/>
          <c:y val="0.91995405982905987"/>
          <c:w val="0.24674777777777779"/>
          <c:h val="5.969337606837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 o menos</c:v>
                </c:pt>
              </c:strCache>
            </c:strRef>
          </c:tx>
          <c:spPr>
            <a:solidFill>
              <a:srgbClr val="F90979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Canales infantiles de YouTube</c:v>
                </c:pt>
                <c:pt idx="1">
                  <c:v>Canales o aplicaciones por Internet (Netflix, Amazon Prime, etc.)</c:v>
                </c:pt>
                <c:pt idx="2">
                  <c:v>Canales de cable o satélite para público infantil</c:v>
                </c:pt>
                <c:pt idx="3">
                  <c:v>Canales de TV abierta infantiles (TV Educa, Tateti)</c:v>
                </c:pt>
                <c:pt idx="4">
                  <c:v>Canales o aplicaciones específicas para niños (CNTV infantil, otros)</c:v>
                </c:pt>
                <c:pt idx="5">
                  <c:v>Canales de cable o satélite para público general</c:v>
                </c:pt>
                <c:pt idx="6">
                  <c:v>Otro (especifique)</c:v>
                </c:pt>
                <c:pt idx="7">
                  <c:v>Canales de TV abierta (La Red, TV+, TVN, Mega, CHV, Canal 13, Telecanal)</c:v>
                </c:pt>
              </c:strCache>
            </c:strRef>
          </c:cat>
          <c:val>
            <c:numRef>
              <c:f>Hoja1!$B$2:$B$9</c:f>
              <c:numCache>
                <c:formatCode>###0%</c:formatCode>
                <c:ptCount val="8"/>
                <c:pt idx="0">
                  <c:v>0.71220400728597455</c:v>
                </c:pt>
                <c:pt idx="1">
                  <c:v>0.5974499089253188</c:v>
                </c:pt>
                <c:pt idx="2">
                  <c:v>0.3533697632058288</c:v>
                </c:pt>
                <c:pt idx="3">
                  <c:v>0.18032786885245902</c:v>
                </c:pt>
                <c:pt idx="4">
                  <c:v>8.1967213114754092E-2</c:v>
                </c:pt>
                <c:pt idx="5">
                  <c:v>4.0072859744990891E-2</c:v>
                </c:pt>
                <c:pt idx="6">
                  <c:v>3.6429872495446269E-2</c:v>
                </c:pt>
                <c:pt idx="7">
                  <c:v>3.4608378870673952E-2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C1F-845C-9DACECD156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a 12</c:v>
                </c:pt>
              </c:strCache>
            </c:strRef>
          </c:tx>
          <c:spPr>
            <a:solidFill>
              <a:srgbClr val="6000E9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Canales infantiles de YouTube</c:v>
                </c:pt>
                <c:pt idx="1">
                  <c:v>Canales o aplicaciones por Internet (Netflix, Amazon Prime, etc.)</c:v>
                </c:pt>
                <c:pt idx="2">
                  <c:v>Canales de cable o satélite para público infantil</c:v>
                </c:pt>
                <c:pt idx="3">
                  <c:v>Canales de TV abierta infantiles (TV Educa, Tateti)</c:v>
                </c:pt>
                <c:pt idx="4">
                  <c:v>Canales o aplicaciones específicas para niños (CNTV infantil, otros)</c:v>
                </c:pt>
                <c:pt idx="5">
                  <c:v>Canales de cable o satélite para público general</c:v>
                </c:pt>
                <c:pt idx="6">
                  <c:v>Otro (especifique)</c:v>
                </c:pt>
                <c:pt idx="7">
                  <c:v>Canales de TV abierta (La Red, TV+, TVN, Mega, CHV, Canal 13, Telecanal)</c:v>
                </c:pt>
              </c:strCache>
            </c:strRef>
          </c:cat>
          <c:val>
            <c:numRef>
              <c:f>Hoja1!$C$2:$C$9</c:f>
              <c:numCache>
                <c:formatCode>###0%</c:formatCode>
                <c:ptCount val="8"/>
                <c:pt idx="0">
                  <c:v>0.57319587628865976</c:v>
                </c:pt>
                <c:pt idx="1">
                  <c:v>0.67731958762886602</c:v>
                </c:pt>
                <c:pt idx="2">
                  <c:v>0.31237113402061856</c:v>
                </c:pt>
                <c:pt idx="3">
                  <c:v>8.041237113402061E-2</c:v>
                </c:pt>
                <c:pt idx="4">
                  <c:v>5.3608247422680409E-2</c:v>
                </c:pt>
                <c:pt idx="5">
                  <c:v>0.11443298969072165</c:v>
                </c:pt>
                <c:pt idx="6">
                  <c:v>9.793814432989692E-2</c:v>
                </c:pt>
                <c:pt idx="7">
                  <c:v>9.4845360824742264E-2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B-4C1F-845C-9DACECD156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EE402A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Canales infantiles de YouTube</c:v>
                </c:pt>
                <c:pt idx="1">
                  <c:v>Canales o aplicaciones por Internet (Netflix, Amazon Prime, etc.)</c:v>
                </c:pt>
                <c:pt idx="2">
                  <c:v>Canales de cable o satélite para público infantil</c:v>
                </c:pt>
                <c:pt idx="3">
                  <c:v>Canales de TV abierta infantiles (TV Educa, Tateti)</c:v>
                </c:pt>
                <c:pt idx="4">
                  <c:v>Canales o aplicaciones específicas para niños (CNTV infantil, otros)</c:v>
                </c:pt>
                <c:pt idx="5">
                  <c:v>Canales de cable o satélite para público general</c:v>
                </c:pt>
                <c:pt idx="6">
                  <c:v>Otro (especifique)</c:v>
                </c:pt>
                <c:pt idx="7">
                  <c:v>Canales de TV abierta (La Red, TV+, TVN, Mega, CHV, Canal 13, Telecanal)</c:v>
                </c:pt>
              </c:strCache>
            </c:strRef>
          </c:cat>
          <c:val>
            <c:numRef>
              <c:f>Hoja1!$D$2:$D$9</c:f>
              <c:numCache>
                <c:formatCode>###0%</c:formatCode>
                <c:ptCount val="8"/>
                <c:pt idx="0">
                  <c:v>0.14779270633397312</c:v>
                </c:pt>
                <c:pt idx="1">
                  <c:v>0.76967370441458738</c:v>
                </c:pt>
                <c:pt idx="2">
                  <c:v>6.3339731285988479E-2</c:v>
                </c:pt>
                <c:pt idx="3">
                  <c:v>3.0710172744721688E-2</c:v>
                </c:pt>
                <c:pt idx="4">
                  <c:v>9.5969289827255271E-3</c:v>
                </c:pt>
                <c:pt idx="5">
                  <c:v>0.23608445297504799</c:v>
                </c:pt>
                <c:pt idx="6">
                  <c:v>0.18809980806142035</c:v>
                </c:pt>
                <c:pt idx="7">
                  <c:v>0.16890595009596929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B-4C1F-845C-9DACECD1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8281584"/>
        <c:axId val="948280752"/>
      </c:barChart>
      <c:catAx>
        <c:axId val="948281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77"/>
                <a:ea typeface="+mn-ea"/>
                <a:cs typeface="+mn-cs"/>
              </a:defRPr>
            </a:pPr>
            <a:endParaRPr lang="es-CL"/>
          </a:p>
        </c:txPr>
        <c:crossAx val="948280752"/>
        <c:crosses val="autoZero"/>
        <c:auto val="1"/>
        <c:lblAlgn val="ctr"/>
        <c:lblOffset val="100"/>
        <c:noMultiLvlLbl val="0"/>
      </c:catAx>
      <c:valAx>
        <c:axId val="948280752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77"/>
                <a:ea typeface="+mn-ea"/>
                <a:cs typeface="+mn-cs"/>
              </a:defRPr>
            </a:pPr>
            <a:endParaRPr lang="es-CL"/>
          </a:p>
        </c:txPr>
        <c:crossAx val="9482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71980133381879"/>
          <c:y val="0.44211884344265462"/>
          <c:w val="0.29581906912246714"/>
          <c:h val="4.5426814291879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77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Entre 0 y 5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Canales de TV abierta </c:v>
                </c:pt>
                <c:pt idx="1">
                  <c:v>Canales de TV de pago para público general</c:v>
                </c:pt>
                <c:pt idx="2">
                  <c:v>Canales de TV de pago para público infantil</c:v>
                </c:pt>
                <c:pt idx="3">
                  <c:v>Canales infantiles de YouTube</c:v>
                </c:pt>
                <c:pt idx="4">
                  <c:v>Aplicaciones de streaming de canales infantiles</c:v>
                </c:pt>
              </c:strCache>
            </c:strRef>
          </c:cat>
          <c:val>
            <c:numRef>
              <c:f>Hoja1!$B$2:$B$6</c:f>
              <c:numCache>
                <c:formatCode>###0%</c:formatCode>
                <c:ptCount val="5"/>
                <c:pt idx="0">
                  <c:v>8.646616541353383E-2</c:v>
                </c:pt>
                <c:pt idx="1">
                  <c:v>9.7744360902255634E-2</c:v>
                </c:pt>
                <c:pt idx="2">
                  <c:v>0.70300751879699253</c:v>
                </c:pt>
                <c:pt idx="3">
                  <c:v>0.7142857142857143</c:v>
                </c:pt>
                <c:pt idx="4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5AA-9B9A-E8B971E2D0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Entre 6 y 12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Canales de TV abierta </c:v>
                </c:pt>
                <c:pt idx="1">
                  <c:v>Canales de TV de pago para público general</c:v>
                </c:pt>
                <c:pt idx="2">
                  <c:v>Canales de TV de pago para público infantil</c:v>
                </c:pt>
                <c:pt idx="3">
                  <c:v>Canales infantiles de YouTube</c:v>
                </c:pt>
                <c:pt idx="4">
                  <c:v>Aplicaciones de streaming de canales infantiles</c:v>
                </c:pt>
              </c:strCache>
            </c:strRef>
          </c:cat>
          <c:val>
            <c:numRef>
              <c:f>Hoja1!$C$2:$C$6</c:f>
              <c:numCache>
                <c:formatCode>###0%</c:formatCode>
                <c:ptCount val="5"/>
                <c:pt idx="0">
                  <c:v>0.19172932330827067</c:v>
                </c:pt>
                <c:pt idx="1">
                  <c:v>0.19924812030075187</c:v>
                </c:pt>
                <c:pt idx="2">
                  <c:v>0.65413533834586479</c:v>
                </c:pt>
                <c:pt idx="3">
                  <c:v>0.5864661654135338</c:v>
                </c:pt>
                <c:pt idx="4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6-45AA-9B9A-E8B971E2D0B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Entre 13 a 17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Canales de TV abierta </c:v>
                </c:pt>
                <c:pt idx="1">
                  <c:v>Canales de TV de pago para público general</c:v>
                </c:pt>
                <c:pt idx="2">
                  <c:v>Canales de TV de pago para público infantil</c:v>
                </c:pt>
                <c:pt idx="3">
                  <c:v>Canales infantiles de YouTube</c:v>
                </c:pt>
                <c:pt idx="4">
                  <c:v>Aplicaciones de streaming de canales infantiles</c:v>
                </c:pt>
              </c:strCache>
            </c:strRef>
          </c:cat>
          <c:val>
            <c:numRef>
              <c:f>Hoja1!$D$2:$D$6</c:f>
              <c:numCache>
                <c:formatCode>###0%</c:formatCode>
                <c:ptCount val="5"/>
                <c:pt idx="0">
                  <c:v>0.42700729927007297</c:v>
                </c:pt>
                <c:pt idx="1">
                  <c:v>0.66788321167883213</c:v>
                </c:pt>
                <c:pt idx="2">
                  <c:v>0.37956204379562036</c:v>
                </c:pt>
                <c:pt idx="3">
                  <c:v>0.20802919708029197</c:v>
                </c:pt>
                <c:pt idx="4">
                  <c:v>0.16058394160583941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6-45AA-9B9A-E8B971E2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8754783"/>
        <c:axId val="1108757695"/>
      </c:barChart>
      <c:catAx>
        <c:axId val="1108754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108757695"/>
        <c:crosses val="autoZero"/>
        <c:auto val="1"/>
        <c:lblAlgn val="ctr"/>
        <c:lblOffset val="100"/>
        <c:noMultiLvlLbl val="0"/>
      </c:catAx>
      <c:valAx>
        <c:axId val="1108757695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10875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494534436247874"/>
          <c:y val="0"/>
          <c:w val="0.46990030473505445"/>
          <c:h val="4.7335573055511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4 a 12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h:mm:ss</c:formatCode>
                <c:ptCount val="4"/>
                <c:pt idx="0">
                  <c:v>3.9421296296296295E-2</c:v>
                </c:pt>
                <c:pt idx="1">
                  <c:v>3.2962962962962965E-2</c:v>
                </c:pt>
                <c:pt idx="2">
                  <c:v>3.6527777777777777E-2</c:v>
                </c:pt>
                <c:pt idx="3">
                  <c:v>3.4560185185185187E-2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2-4298-A97C-A3AAD189A57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Hoja1!$C$2:$C$5</c:f>
              <c:numCache>
                <c:formatCode>h:mm:ss</c:formatCode>
                <c:ptCount val="4"/>
                <c:pt idx="0">
                  <c:v>3.7384259259259263E-2</c:v>
                </c:pt>
                <c:pt idx="1">
                  <c:v>4.1655092592592598E-2</c:v>
                </c:pt>
                <c:pt idx="2">
                  <c:v>3.9837962962962964E-2</c:v>
                </c:pt>
                <c:pt idx="3">
                  <c:v>3.6539351851851851E-2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2-4298-A97C-A3AAD189A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413744"/>
        <c:axId val="1509414992"/>
      </c:barChart>
      <c:catAx>
        <c:axId val="15094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509414992"/>
        <c:crosses val="autoZero"/>
        <c:auto val="1"/>
        <c:lblAlgn val="ctr"/>
        <c:lblOffset val="100"/>
        <c:noMultiLvlLbl val="0"/>
      </c:catAx>
      <c:valAx>
        <c:axId val="1509414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crossAx val="150941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4 a 12</c:v>
                </c:pt>
              </c:strCache>
            </c:strRef>
          </c:tx>
          <c:spPr>
            <a:solidFill>
              <a:srgbClr val="F90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F90979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h:mm:ss</c:formatCode>
                <c:ptCount val="4"/>
                <c:pt idx="0">
                  <c:v>5.5196759259259265E-2</c:v>
                </c:pt>
                <c:pt idx="1">
                  <c:v>5.2546296296296292E-2</c:v>
                </c:pt>
                <c:pt idx="2">
                  <c:v>6.2812499999999993E-2</c:v>
                </c:pt>
                <c:pt idx="3">
                  <c:v>4.9421296296296297E-2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A-4A74-98FC-E4D55584271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13 a 17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Hoja1!$C$2:$C$5</c:f>
              <c:numCache>
                <c:formatCode>h:mm:ss</c:formatCode>
                <c:ptCount val="4"/>
                <c:pt idx="0">
                  <c:v>3.9027777777777779E-2</c:v>
                </c:pt>
                <c:pt idx="1">
                  <c:v>4.0057870370370369E-2</c:v>
                </c:pt>
                <c:pt idx="2">
                  <c:v>4.2789351851851849E-2</c:v>
                </c:pt>
                <c:pt idx="3">
                  <c:v>4.0393518518518516E-2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5A-4A74-98FC-E4D555842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413744"/>
        <c:axId val="1509414992"/>
      </c:barChart>
      <c:catAx>
        <c:axId val="15094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509414992"/>
        <c:crosses val="autoZero"/>
        <c:auto val="1"/>
        <c:lblAlgn val="ctr"/>
        <c:lblOffset val="100"/>
        <c:noMultiLvlLbl val="0"/>
      </c:catAx>
      <c:valAx>
        <c:axId val="1509414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crossAx val="150941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0.89134</cdr:x>
      <cdr:y>0.18848</cdr:y>
    </cdr:from>
    <cdr:to>
      <cdr:x>1</cdr:x>
      <cdr:y>0.26043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712011" y="806328"/>
          <a:ext cx="692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b="1" dirty="0" smtClean="0">
              <a:solidFill>
                <a:srgbClr val="FF0066"/>
              </a:solidFill>
            </a:rPr>
            <a:t>68,2%</a:t>
          </a:r>
          <a:endParaRPr lang="es-CL" b="1" dirty="0">
            <a:solidFill>
              <a:srgbClr val="FF006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0.41604</cdr:x>
      <cdr:y>0.05951</cdr:y>
    </cdr:from>
    <cdr:to>
      <cdr:x>0.58053</cdr:x>
      <cdr:y>0.22491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68635" y="132866"/>
          <a:ext cx="699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sz="1800" b="1" dirty="0" smtClean="0">
              <a:solidFill>
                <a:srgbClr val="002060"/>
              </a:solidFill>
            </a:rPr>
            <a:t>30%</a:t>
          </a:r>
          <a:endParaRPr lang="es-CL" sz="1800" b="1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0.09093</cdr:x>
      <cdr:y>0.10251</cdr:y>
    </cdr:from>
    <cdr:to>
      <cdr:x>0.29752</cdr:x>
      <cdr:y>0.26257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86535" y="236536"/>
          <a:ext cx="8782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sz="1800" b="1" dirty="0" smtClean="0">
              <a:solidFill>
                <a:srgbClr val="002060"/>
              </a:solidFill>
            </a:rPr>
            <a:t>19,8%</a:t>
          </a:r>
          <a:endParaRPr lang="es-CL" sz="18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CL"/>
              <a:t>Los hogares sin clases, en este caso, no es que sean mas pobres. Es que tener adolescentes en la casa es un gran motivador de compra de aparatos y estos, además, están yendo a clases.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371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4" name="Google Shape;14;p23"/>
          <p:cNvSpPr/>
          <p:nvPr/>
        </p:nvSpPr>
        <p:spPr>
          <a:xfrm>
            <a:off x="7883065" y="1006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" b="1" i="0" u="none" strike="noStrike" cap="small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NIÑOS Y TELEVISIÓN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_dark blue bg">
  <p:cSld name="Title only_dark blue bg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287199" y="4664426"/>
            <a:ext cx="27002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r>
              <a:rPr lang="es-CL"/>
              <a:t> ‒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303590" y="4306738"/>
            <a:ext cx="8597563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91425" rIns="91425" bIns="91425" anchor="b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00" b="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305527" y="1026448"/>
            <a:ext cx="1772455" cy="3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91425" rIns="72000" bIns="0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595300" y="46997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9" name="Google Shape;9;p22"/>
          <p:cNvSpPr/>
          <p:nvPr/>
        </p:nvSpPr>
        <p:spPr>
          <a:xfrm>
            <a:off x="7883065" y="1006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" b="1" i="0" u="none" strike="noStrike" cap="small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NIÑOS Y TELEVISIÓN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001" y="152401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0" y="1820662"/>
            <a:ext cx="91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b="1" cap="small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TELEVISIÓN E INFANCIA</a:t>
            </a:r>
            <a: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b="1" i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(según los adultos)</a:t>
            </a:r>
            <a: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400" b="1" cap="small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400" b="1" cap="small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400" b="1" cap="small" dirty="0">
                <a:solidFill>
                  <a:schemeClr val="lt1"/>
                </a:solidFill>
                <a:highlight>
                  <a:srgbClr val="5B008F"/>
                </a:highlight>
                <a:latin typeface="Arial"/>
                <a:ea typeface="Arial"/>
                <a:cs typeface="Arial"/>
                <a:sym typeface="Arial"/>
              </a:rPr>
              <a:t>ENCUESTA DE OPINIÓN</a:t>
            </a:r>
            <a:endParaRPr sz="2400" b="1" cap="small" dirty="0">
              <a:solidFill>
                <a:schemeClr val="lt1"/>
              </a:solidFill>
              <a:highlight>
                <a:srgbClr val="5B008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048259" y="4697327"/>
            <a:ext cx="30668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1" i="0" u="none" strike="noStrike" cap="none">
                <a:solidFill>
                  <a:srgbClr val="5B008F"/>
                </a:solidFill>
                <a:latin typeface="Arial"/>
                <a:ea typeface="Arial"/>
                <a:cs typeface="Arial"/>
                <a:sym typeface="Arial"/>
              </a:rPr>
              <a:t>Departamento de Estudios  </a:t>
            </a:r>
            <a:r>
              <a:rPr lang="es-CL" sz="1050" b="1" i="0" u="none" strike="noStrike" cap="none">
                <a:solidFill>
                  <a:srgbClr val="FF44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1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CL"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Agosto de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"/>
          <p:cNvCxnSpPr/>
          <p:nvPr/>
        </p:nvCxnSpPr>
        <p:spPr>
          <a:xfrm>
            <a:off x="3014241" y="4627253"/>
            <a:ext cx="3119717" cy="0"/>
          </a:xfrm>
          <a:prstGeom prst="straightConnector1">
            <a:avLst/>
          </a:prstGeom>
          <a:noFill/>
          <a:ln w="15875" cap="flat" cmpd="sng">
            <a:solidFill>
              <a:srgbClr val="FF4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/>
          <p:nvPr/>
        </p:nvSpPr>
        <p:spPr>
          <a:xfrm>
            <a:off x="426602" y="239423"/>
            <a:ext cx="43882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CONSUMO DE TELEVISIÓN (ATV)</a:t>
            </a:r>
            <a:endParaRPr sz="2000" b="1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14"/>
          <p:cNvGraphicFramePr/>
          <p:nvPr/>
        </p:nvGraphicFramePr>
        <p:xfrm>
          <a:off x="269963" y="1521991"/>
          <a:ext cx="3907798" cy="24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6" name="Google Shape;166;p14"/>
          <p:cNvGraphicFramePr/>
          <p:nvPr/>
        </p:nvGraphicFramePr>
        <p:xfrm>
          <a:off x="4699781" y="1521991"/>
          <a:ext cx="3907798" cy="24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7" name="Google Shape;167;p14"/>
          <p:cNvSpPr/>
          <p:nvPr/>
        </p:nvSpPr>
        <p:spPr>
          <a:xfrm>
            <a:off x="122842" y="4447814"/>
            <a:ext cx="228488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1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Fuente = Kantar Ibope Media</a:t>
            </a:r>
            <a:endParaRPr sz="800" b="0" i="1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1579876" y="1084598"/>
            <a:ext cx="165571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none" strike="noStrike" cap="none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TV abierta</a:t>
            </a:r>
            <a:endParaRPr sz="1100" b="1" i="0" u="none" strike="noStrike" cap="none">
              <a:solidFill>
                <a:schemeClr val="lt1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6327455" y="1084598"/>
            <a:ext cx="123666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none" strike="noStrike" cap="none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TV de pago</a:t>
            </a:r>
            <a:endParaRPr sz="1100" b="1" i="0" u="none" strike="noStrike" cap="none">
              <a:solidFill>
                <a:schemeClr val="lt1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10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5" descr="Team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2718"/>
            <a:ext cx="5756464" cy="33807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/>
        </p:nvSpPr>
        <p:spPr>
          <a:xfrm>
            <a:off x="2956955" y="929738"/>
            <a:ext cx="55699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 dirty="0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smtClean="0">
                <a:solidFill>
                  <a:schemeClr val="lt1"/>
                </a:solidFill>
                <a:highlight>
                  <a:srgbClr val="6000E9"/>
                </a:highlight>
              </a:rPr>
              <a:t>USO DE CONTRO PARENTAL </a:t>
            </a:r>
            <a:r>
              <a:rPr lang="es-CL" sz="2800" b="1" i="0" u="none" strike="noStrike" cap="none" dirty="0" smtClean="0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77" name="Google Shape;177;p15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11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>
            <a:off x="0" y="3899815"/>
            <a:ext cx="9144000" cy="1243686"/>
          </a:xfrm>
          <a:prstGeom prst="rect">
            <a:avLst/>
          </a:prstGeom>
          <a:solidFill>
            <a:srgbClr val="60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16"/>
          <p:cNvGraphicFramePr/>
          <p:nvPr/>
        </p:nvGraphicFramePr>
        <p:xfrm>
          <a:off x="1592678" y="1266626"/>
          <a:ext cx="5011200" cy="23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" name="Google Shape;184;p16"/>
          <p:cNvSpPr/>
          <p:nvPr/>
        </p:nvSpPr>
        <p:spPr>
          <a:xfrm>
            <a:off x="926275" y="382759"/>
            <a:ext cx="680456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¿Conoce usted herramientas de control parental, para supervisar o limitar lo que niñas y niños ven?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r>
              <a:rPr lang="es-CL" sz="2400" b="1" i="0" u="none" strike="noStrike" cap="none">
                <a:solidFill>
                  <a:srgbClr val="FF4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r>
              <a:rPr lang="es-CL" sz="2400" b="1" i="0" u="none" strike="noStrike" cap="none">
                <a:solidFill>
                  <a:srgbClr val="FF4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400" b="1" i="0" u="none" strike="noStrike" cap="none">
                <a:solidFill>
                  <a:srgbClr val="EE402A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400" b="1" i="0" u="none" strike="noStrike" cap="none">
              <a:solidFill>
                <a:srgbClr val="EE4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809429" y="1838554"/>
            <a:ext cx="15888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2.037 (2021) / 806 (2019) 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2244435" y="4134056"/>
            <a:ext cx="623454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 2019 y 2021, se encontró una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 proporción de personas que conoce y usa herramientas de control parental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aumentan también quienes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las usan.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6" descr="Lights O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9" y="3953548"/>
            <a:ext cx="1080654" cy="108065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12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7"/>
          <p:cNvGraphicFramePr/>
          <p:nvPr>
            <p:extLst>
              <p:ext uri="{D42A27DB-BD31-4B8C-83A1-F6EECF244321}">
                <p14:modId xmlns:p14="http://schemas.microsoft.com/office/powerpoint/2010/main" val="1502071405"/>
              </p:ext>
            </p:extLst>
          </p:nvPr>
        </p:nvGraphicFramePr>
        <p:xfrm>
          <a:off x="59759" y="1431270"/>
          <a:ext cx="4251083" cy="223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4" name="Google Shape;194;p17"/>
          <p:cNvGraphicFramePr/>
          <p:nvPr>
            <p:extLst>
              <p:ext uri="{D42A27DB-BD31-4B8C-83A1-F6EECF244321}">
                <p14:modId xmlns:p14="http://schemas.microsoft.com/office/powerpoint/2010/main" val="3336141593"/>
              </p:ext>
            </p:extLst>
          </p:nvPr>
        </p:nvGraphicFramePr>
        <p:xfrm>
          <a:off x="4435434" y="1474480"/>
          <a:ext cx="4251083" cy="23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5" name="Google Shape;195;p17"/>
          <p:cNvSpPr/>
          <p:nvPr/>
        </p:nvSpPr>
        <p:spPr>
          <a:xfrm>
            <a:off x="999698" y="179938"/>
            <a:ext cx="66222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¿Conoce usted herramientas de control parental, para supervisar o limitar lo que niñas y niños ven?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POR EDAD DE LOS NIÑOS</a:t>
            </a:r>
            <a:endParaRPr sz="2000" b="1" i="0" u="none" strike="noStrike" cap="none">
              <a:solidFill>
                <a:srgbClr val="6000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2989786" y="1666980"/>
            <a:ext cx="13210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1.997 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7240869" y="1592334"/>
            <a:ext cx="15969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597 (quienes no las usan) 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0" y="3899815"/>
            <a:ext cx="9144000" cy="1243686"/>
          </a:xfrm>
          <a:prstGeom prst="rect">
            <a:avLst/>
          </a:prstGeom>
          <a:solidFill>
            <a:srgbClr val="60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7" descr="Lights On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510" y="3953548"/>
            <a:ext cx="1080654" cy="108065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1531917" y="4034999"/>
            <a:ext cx="69945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Hay un uso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relativamente alto de herramientas de control parental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con una diferencia entre los mayores de 13 años. Quienes NO las usan, en su mayoría lo hacen por que confían en lo que ven. Un porcentaje menor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las usa por dificultad de uso.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13</a:t>
            </a:fld>
            <a:endParaRPr sz="1200" b="1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3213" y="1035072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2060"/>
                </a:solidFill>
              </a:rPr>
              <a:t>49%</a:t>
            </a:r>
            <a:endParaRPr lang="es-CL" sz="1800" b="1" dirty="0">
              <a:solidFill>
                <a:srgbClr val="002060"/>
              </a:solidFill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225386" y="1933468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rgbClr val="002060"/>
                </a:solidFill>
              </a:rPr>
              <a:t>21%</a:t>
            </a:r>
            <a:endParaRPr lang="es-CL" sz="1800" b="1" dirty="0">
              <a:solidFill>
                <a:srgbClr val="002060"/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6193222" y="1128749"/>
            <a:ext cx="8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rgbClr val="002060"/>
                </a:solidFill>
              </a:rPr>
              <a:t>57,9%</a:t>
            </a:r>
            <a:endParaRPr lang="es-CL" sz="1800" b="1" dirty="0">
              <a:solidFill>
                <a:srgbClr val="002060"/>
              </a:solidFill>
            </a:endParaRPr>
          </a:p>
        </p:txBody>
      </p:sp>
      <p:sp>
        <p:nvSpPr>
          <p:cNvPr id="14" name="CuadroTexto 1"/>
          <p:cNvSpPr txBox="1"/>
          <p:nvPr/>
        </p:nvSpPr>
        <p:spPr>
          <a:xfrm>
            <a:off x="7476469" y="1993689"/>
            <a:ext cx="9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rgbClr val="002060"/>
                </a:solidFill>
              </a:rPr>
              <a:t>22,3%</a:t>
            </a:r>
            <a:endParaRPr lang="es-CL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18"/>
          <p:cNvGraphicFramePr/>
          <p:nvPr>
            <p:extLst>
              <p:ext uri="{D42A27DB-BD31-4B8C-83A1-F6EECF244321}">
                <p14:modId xmlns:p14="http://schemas.microsoft.com/office/powerpoint/2010/main" val="2638297295"/>
              </p:ext>
            </p:extLst>
          </p:nvPr>
        </p:nvGraphicFramePr>
        <p:xfrm>
          <a:off x="342182" y="1130558"/>
          <a:ext cx="4251083" cy="222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7" name="Google Shape;207;p18"/>
          <p:cNvGraphicFramePr/>
          <p:nvPr/>
        </p:nvGraphicFramePr>
        <p:xfrm>
          <a:off x="4792824" y="1012801"/>
          <a:ext cx="4048678" cy="222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8" name="Google Shape;208;p18"/>
          <p:cNvSpPr/>
          <p:nvPr/>
        </p:nvSpPr>
        <p:spPr>
          <a:xfrm>
            <a:off x="801584" y="322792"/>
            <a:ext cx="70539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Cuando ve contenido audiovisual lo más frecuente es…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POR EDAD DE LOS NIÑOS</a:t>
            </a:r>
            <a:endParaRPr sz="2000" b="1" i="0" u="none" strike="noStrike" cap="none">
              <a:solidFill>
                <a:srgbClr val="6000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1791449" y="3409276"/>
            <a:ext cx="13525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Compañía</a:t>
            </a:r>
            <a:endParaRPr sz="1400" b="1" i="0" u="none" strike="noStrike" cap="none">
              <a:solidFill>
                <a:schemeClr val="lt1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6676277" y="3401487"/>
            <a:ext cx="13525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Elección</a:t>
            </a:r>
            <a:endParaRPr sz="1400" b="1" i="0" u="none" strike="noStrike" cap="none">
              <a:solidFill>
                <a:schemeClr val="lt1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-1" y="3899815"/>
            <a:ext cx="9298379" cy="1243686"/>
          </a:xfrm>
          <a:prstGeom prst="rect">
            <a:avLst/>
          </a:prstGeom>
          <a:solidFill>
            <a:srgbClr val="60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8" descr="Lights On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510" y="3953548"/>
            <a:ext cx="1080654" cy="1080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1603169" y="4041195"/>
            <a:ext cx="71014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mayoría de los niños elige lo que quiere ver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incluso entre los de menos edad (0 a 5 años). En tanto, sólo los mayores de 6 años tienen más libertad para ver contenidos solos, sin compañía o supervisión. Entre los menores de 5 años (preescolares) un 27% ve por su cuenta, sin supervisión. 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14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  <p:graphicFrame>
        <p:nvGraphicFramePr>
          <p:cNvPr id="220" name="Google Shape;220;p19"/>
          <p:cNvGraphicFramePr/>
          <p:nvPr/>
        </p:nvGraphicFramePr>
        <p:xfrm>
          <a:off x="342182" y="1258149"/>
          <a:ext cx="4251083" cy="222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1" name="Google Shape;221;p19"/>
          <p:cNvGraphicFramePr/>
          <p:nvPr>
            <p:extLst>
              <p:ext uri="{D42A27DB-BD31-4B8C-83A1-F6EECF244321}">
                <p14:modId xmlns:p14="http://schemas.microsoft.com/office/powerpoint/2010/main" val="1398400927"/>
              </p:ext>
            </p:extLst>
          </p:nvPr>
        </p:nvGraphicFramePr>
        <p:xfrm>
          <a:off x="4795284" y="1258149"/>
          <a:ext cx="4048678" cy="222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2" name="Google Shape;222;p19"/>
          <p:cNvSpPr/>
          <p:nvPr/>
        </p:nvSpPr>
        <p:spPr>
          <a:xfrm>
            <a:off x="534390" y="304680"/>
            <a:ext cx="71845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Cuando ve contenido audiovisual lo más frecuente es…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POR SEXO DEL ADULTO</a:t>
            </a:r>
            <a:endParaRPr sz="2000" b="1" i="0" u="none" strike="noStrike" cap="none">
              <a:solidFill>
                <a:srgbClr val="6000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-1" y="3899815"/>
            <a:ext cx="9298379" cy="1243686"/>
          </a:xfrm>
          <a:prstGeom prst="rect">
            <a:avLst/>
          </a:prstGeom>
          <a:solidFill>
            <a:srgbClr val="600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9" descr="Lights On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510" y="3953548"/>
            <a:ext cx="1080654" cy="108065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1624641" y="4152346"/>
            <a:ext cx="634128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adultos hombres son levemente más permisivos con los niños y niñas, que sus pares mujeres.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hombres declaran en mayor medida permitir el visionado sin compañía y la elección autónoma de los contenidos.</a:t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CL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E9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"/>
          <p:cNvSpPr txBox="1"/>
          <p:nvPr/>
        </p:nvSpPr>
        <p:spPr>
          <a:xfrm>
            <a:off x="480272" y="1203527"/>
            <a:ext cx="784433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niños, niñas y adolescentes siguen estando altamente equipados. Especialmente, los mayores de 6 años cuentan con varios dispositivos propios y los usan para ver contenidos audiovisuales. El smartphone es el aparato más difundido.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07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Internet se encuentra plenamente consolidado como fuente o “canal” preferido para el consumo audiovisual de este segmento, a diferencia del estudio de 2019, en que los canales de cable o satélite compartían el protagonismo.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07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adolescentes están cada vez menos frente a la pantalla tradicional y vuelven a ella solo en eventos especiales: eventos deportivos, musicales, etc.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07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consumo se diferencia por edad y sexo. Como es esperable, los mayores tienen más dispositivos propios, eligen con mayor autonomía qué ver y cuentan con un catálogo cada vez más amplio de contenidos a través de Internet.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07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6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"/>
          <p:cNvGrpSpPr/>
          <p:nvPr/>
        </p:nvGrpSpPr>
        <p:grpSpPr>
          <a:xfrm rot="-5400000">
            <a:off x="3345928" y="-414721"/>
            <a:ext cx="4173567" cy="6163808"/>
            <a:chOff x="415630" y="3522133"/>
            <a:chExt cx="7232126" cy="671286"/>
          </a:xfrm>
        </p:grpSpPr>
        <p:cxnSp>
          <p:nvCxnSpPr>
            <p:cNvPr id="233" name="Google Shape;233;p2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2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2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36" name="Google Shape;236;p2"/>
          <p:cNvSpPr/>
          <p:nvPr/>
        </p:nvSpPr>
        <p:spPr>
          <a:xfrm>
            <a:off x="480272" y="389532"/>
            <a:ext cx="3972975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PRINCIPALES CONCLUSIONES</a:t>
            </a:r>
            <a:endParaRPr sz="2000" b="1" i="0" u="none" strike="noStrike" cap="none">
              <a:solidFill>
                <a:srgbClr val="6000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E9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/>
          <p:cNvSpPr/>
          <p:nvPr/>
        </p:nvSpPr>
        <p:spPr>
          <a:xfrm>
            <a:off x="480272" y="1127456"/>
            <a:ext cx="744056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se encontraron diferencias en prácticas de supervisión parental según sexo del niño o niña. Los encuestados tratan a niños y niñas por igual en este sentido.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0" marR="0" lvl="0" indent="-1639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Sí hay diferencias por edad. De todas maneras, debe señalarse que en todos los segmentos de edad hay una cantidad importante de niños y niñas que consumen audiovisual sin supervisión adulta.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639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niños que están yendo a clases gozan también de mayor autonomía para ver y elegir por su propia cuenta contenido audiovisual, especialmente en niños y niñas preescolares. Los niños que están en la casa, también tienen control más estricto de los adultos de lo que ven.</a:t>
            </a:r>
            <a:endParaRPr/>
          </a:p>
          <a:p>
            <a:pPr marL="285750" marR="0" lvl="0" indent="-1639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18"/>
              <a:buFont typeface="Noto Sans Symbols"/>
              <a:buChar char="✔"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 puede relacionarse con la menor cantidad de niños menores de 5 que se han reintegrado al modo presencial, pero también podría reflejar la existencia de hogares más aprehensivos.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3"/>
          <p:cNvGrpSpPr/>
          <p:nvPr/>
        </p:nvGrpSpPr>
        <p:grpSpPr>
          <a:xfrm rot="-5400000">
            <a:off x="3345928" y="-414721"/>
            <a:ext cx="4173567" cy="6163808"/>
            <a:chOff x="415630" y="3522133"/>
            <a:chExt cx="7232126" cy="671286"/>
          </a:xfrm>
        </p:grpSpPr>
        <p:cxnSp>
          <p:nvCxnSpPr>
            <p:cNvPr id="243" name="Google Shape;243;p3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3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46" name="Google Shape;246;p3"/>
          <p:cNvSpPr/>
          <p:nvPr/>
        </p:nvSpPr>
        <p:spPr>
          <a:xfrm>
            <a:off x="480272" y="389532"/>
            <a:ext cx="3972975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6000E9"/>
                </a:solidFill>
                <a:latin typeface="Arial"/>
                <a:ea typeface="Arial"/>
                <a:cs typeface="Arial"/>
                <a:sym typeface="Arial"/>
              </a:rPr>
              <a:t>PRINCIPALES CONCLUSIONES</a:t>
            </a:r>
            <a:endParaRPr sz="2000" b="1" i="0" u="none" strike="noStrike" cap="none">
              <a:solidFill>
                <a:srgbClr val="6000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17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001" y="152401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0" y="1820662"/>
            <a:ext cx="91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b="1" cap="small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TELEVISIÓN E INFANCIA</a:t>
            </a:r>
            <a: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b="1" i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(según los adultos)</a:t>
            </a:r>
            <a: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b="1" cap="smal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400" b="1" cap="small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400" b="1" cap="small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400" b="1" cap="small" dirty="0">
                <a:solidFill>
                  <a:schemeClr val="lt1"/>
                </a:solidFill>
                <a:highlight>
                  <a:srgbClr val="5B008F"/>
                </a:highlight>
                <a:latin typeface="Arial"/>
                <a:ea typeface="Arial"/>
                <a:cs typeface="Arial"/>
                <a:sym typeface="Arial"/>
              </a:rPr>
              <a:t>ENCUESTA DE OPINIÓN</a:t>
            </a:r>
            <a:endParaRPr sz="2400" b="1" cap="small" dirty="0">
              <a:solidFill>
                <a:schemeClr val="lt1"/>
              </a:solidFill>
              <a:highlight>
                <a:srgbClr val="5B008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048259" y="4697327"/>
            <a:ext cx="30668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Departamento de Estudios  </a:t>
            </a:r>
            <a:r>
              <a:rPr kumimoji="0" lang="es-CL" sz="1050" b="1" i="0" u="none" strike="noStrike" kern="0" cap="none" spc="0" normalizeH="0" baseline="0" noProof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kumimoji="0" lang="es-CL" sz="10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s-CL" sz="105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Agosto de 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"/>
          <p:cNvCxnSpPr/>
          <p:nvPr/>
        </p:nvCxnSpPr>
        <p:spPr>
          <a:xfrm>
            <a:off x="3014241" y="4627253"/>
            <a:ext cx="3119717" cy="0"/>
          </a:xfrm>
          <a:prstGeom prst="straightConnector1">
            <a:avLst/>
          </a:prstGeom>
          <a:noFill/>
          <a:ln w="15875" cap="flat" cmpd="sng">
            <a:solidFill>
              <a:srgbClr val="FF44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5846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 descr="Teams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9242"/>
            <a:ext cx="5161677" cy="403425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2956955" y="929738"/>
            <a:ext cx="55699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chemeClr val="lt1"/>
                </a:solidFill>
                <a:highlight>
                  <a:srgbClr val="EE402A"/>
                </a:highlight>
                <a:latin typeface="Arial"/>
                <a:ea typeface="Arial"/>
                <a:cs typeface="Arial"/>
                <a:sym typeface="Arial"/>
              </a:rPr>
              <a:t>FICHA METODOLÓGICA</a:t>
            </a:r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19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41301"/>
            <a:ext cx="6899564" cy="34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</a:t>
            </a:fld>
            <a:endParaRPr sz="1200" b="1">
              <a:solidFill>
                <a:schemeClr val="lt1"/>
              </a:solidFill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3087209" y="585353"/>
            <a:ext cx="556990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PROPIEDAD DE DISPOSITIVOS Y HÁBITOS DE CONSUMO</a:t>
            </a:r>
            <a:endParaRPr sz="2800" b="1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/>
        </p:nvSpPr>
        <p:spPr>
          <a:xfrm>
            <a:off x="386300" y="333985"/>
            <a:ext cx="4185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FF4400"/>
                </a:solidFill>
                <a:latin typeface="Arial"/>
                <a:ea typeface="Arial"/>
                <a:cs typeface="Arial"/>
                <a:sym typeface="Arial"/>
              </a:rPr>
              <a:t>FICHA METODOLÓGICA</a:t>
            </a:r>
            <a:endParaRPr sz="2000" b="1" i="0" u="none" strike="noStrike" cap="none">
              <a:solidFill>
                <a:srgbClr val="FF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21"/>
          <p:cNvGraphicFramePr/>
          <p:nvPr/>
        </p:nvGraphicFramePr>
        <p:xfrm>
          <a:off x="386299" y="985652"/>
          <a:ext cx="8247050" cy="3399325"/>
        </p:xfrm>
        <a:graphic>
          <a:graphicData uri="http://schemas.openxmlformats.org/drawingml/2006/table">
            <a:tbl>
              <a:tblPr firstRow="1" bandRow="1">
                <a:noFill/>
                <a:tableStyleId>{A913DC80-F774-4BB1-8C48-F10BE842A05E}</a:tableStyleId>
              </a:tblPr>
              <a:tblGrid>
                <a:gridCol w="348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4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4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estudio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Cuantitativo, mediante cuestionario auto administrado, enviado por SurveyMonkey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Universo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Personas con denuncias al CNTV durante 2019, 2020 y 2021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Cuestionarios enviados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24.625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Respuestas recibidas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3.916 (16% del universo)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Respuestas de hogares con niños o niñas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2.384 (9,7% del universo)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terreno</a:t>
                      </a:r>
                      <a:endParaRPr sz="105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L" sz="105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de julio a 3 de agosto</a:t>
                      </a:r>
                      <a:endParaRPr sz="105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1" name="Google Shape;261;p21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20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" descr="Imagen que contiene mujer, sostener, computador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27467"/>
            <a:ext cx="5522026" cy="408526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 txBox="1"/>
          <p:nvPr/>
        </p:nvSpPr>
        <p:spPr>
          <a:xfrm>
            <a:off x="4201046" y="1263735"/>
            <a:ext cx="2664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CL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FF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4676537" y="1263735"/>
            <a:ext cx="384798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>
                <a:solidFill>
                  <a:schemeClr val="lt1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CARACTERIZACIÓNDE ENCUESTADOS</a:t>
            </a:r>
            <a:endParaRPr sz="2800" b="1" i="0" u="none" strike="noStrike" cap="none">
              <a:solidFill>
                <a:schemeClr val="lt1"/>
              </a:solidFill>
              <a:highlight>
                <a:srgbClr val="0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21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5"/>
          <p:cNvGraphicFramePr/>
          <p:nvPr/>
        </p:nvGraphicFramePr>
        <p:xfrm>
          <a:off x="78831" y="1215403"/>
          <a:ext cx="4219575" cy="281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5" name="Google Shape;275;p5"/>
          <p:cNvSpPr/>
          <p:nvPr/>
        </p:nvSpPr>
        <p:spPr>
          <a:xfrm>
            <a:off x="362447" y="270081"/>
            <a:ext cx="36523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5B008F"/>
                </a:solidFill>
                <a:latin typeface="Arial"/>
                <a:ea typeface="Arial"/>
                <a:cs typeface="Arial"/>
                <a:sym typeface="Arial"/>
              </a:rPr>
              <a:t>PREGUNTA DE FILTRO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 su hogar, ¿viven actualmente niños, menores de 18 años?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661302" y="4294245"/>
            <a:ext cx="32446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3.916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con niños = 2.213</a:t>
            </a:r>
            <a:endParaRPr sz="1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5"/>
          <p:cNvCxnSpPr/>
          <p:nvPr/>
        </p:nvCxnSpPr>
        <p:spPr>
          <a:xfrm rot="10800000" flipH="1">
            <a:off x="3683479" y="1285392"/>
            <a:ext cx="2113500" cy="1259400"/>
          </a:xfrm>
          <a:prstGeom prst="bentConnector3">
            <a:avLst>
              <a:gd name="adj1" fmla="val 50000"/>
            </a:avLst>
          </a:prstGeom>
          <a:noFill/>
          <a:ln w="22225" cap="flat" cmpd="sng">
            <a:solidFill>
              <a:srgbClr val="FF4400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278" name="Google Shape;278;p5"/>
          <p:cNvCxnSpPr/>
          <p:nvPr/>
        </p:nvCxnSpPr>
        <p:spPr>
          <a:xfrm>
            <a:off x="3683479" y="3010619"/>
            <a:ext cx="2113500" cy="1132200"/>
          </a:xfrm>
          <a:prstGeom prst="bentConnector3">
            <a:avLst>
              <a:gd name="adj1" fmla="val 49999"/>
            </a:avLst>
          </a:prstGeom>
          <a:noFill/>
          <a:ln w="22225" cap="flat" cmpd="sng">
            <a:solidFill>
              <a:srgbClr val="F90979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279" name="Google Shape;279;p5"/>
          <p:cNvSpPr txBox="1"/>
          <p:nvPr/>
        </p:nvSpPr>
        <p:spPr>
          <a:xfrm>
            <a:off x="5796979" y="1101037"/>
            <a:ext cx="196230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Adulto responde directamente la encuesta, respecto de ese niño o niña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5821987" y="3692716"/>
            <a:ext cx="2081067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Adulto responde pensando en el </a:t>
            </a:r>
            <a:r>
              <a:rPr lang="es-CL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niño o niña que estuvo más recientemente de cumpleaños </a:t>
            </a:r>
            <a:r>
              <a:rPr lang="es-CL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(selección aleatoria)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5"/>
          <p:cNvCxnSpPr/>
          <p:nvPr/>
        </p:nvCxnSpPr>
        <p:spPr>
          <a:xfrm>
            <a:off x="0" y="1136397"/>
            <a:ext cx="3598223" cy="0"/>
          </a:xfrm>
          <a:prstGeom prst="straightConnector1">
            <a:avLst/>
          </a:prstGeom>
          <a:noFill/>
          <a:ln w="22225" cap="flat" cmpd="sng">
            <a:solidFill>
              <a:srgbClr val="6000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5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22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/>
          <p:nvPr/>
        </p:nvSpPr>
        <p:spPr>
          <a:xfrm>
            <a:off x="3128075" y="1035547"/>
            <a:ext cx="254945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none" strike="noStrike" cap="none">
                <a:solidFill>
                  <a:schemeClr val="lt1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¿Qué edad tiene?</a:t>
            </a:r>
            <a:endParaRPr sz="1100" b="1" i="0" u="none" strike="noStrike" cap="none">
              <a:solidFill>
                <a:schemeClr val="lt1"/>
              </a:solidFill>
              <a:highlight>
                <a:srgbClr val="0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8" name="Google Shape;288;p6"/>
          <p:cNvGraphicFramePr/>
          <p:nvPr/>
        </p:nvGraphicFramePr>
        <p:xfrm>
          <a:off x="2791273" y="1423228"/>
          <a:ext cx="3190580" cy="212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9" name="Google Shape;289;p6"/>
          <p:cNvSpPr/>
          <p:nvPr/>
        </p:nvSpPr>
        <p:spPr>
          <a:xfrm>
            <a:off x="632870" y="3794110"/>
            <a:ext cx="129949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2.213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0" name="Google Shape;290;p6"/>
          <p:cNvGraphicFramePr/>
          <p:nvPr/>
        </p:nvGraphicFramePr>
        <p:xfrm>
          <a:off x="-206557" y="1385144"/>
          <a:ext cx="3193971" cy="212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1" name="Google Shape;291;p6"/>
          <p:cNvSpPr/>
          <p:nvPr/>
        </p:nvSpPr>
        <p:spPr>
          <a:xfrm>
            <a:off x="3863036" y="3780661"/>
            <a:ext cx="107953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2.213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p6"/>
          <p:cNvGraphicFramePr/>
          <p:nvPr/>
        </p:nvGraphicFramePr>
        <p:xfrm>
          <a:off x="5846824" y="1462056"/>
          <a:ext cx="3193971" cy="212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3" name="Google Shape;293;p6"/>
          <p:cNvSpPr/>
          <p:nvPr/>
        </p:nvSpPr>
        <p:spPr>
          <a:xfrm>
            <a:off x="224294" y="1035547"/>
            <a:ext cx="23675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none" strike="noStrike" cap="none">
                <a:solidFill>
                  <a:schemeClr val="lt1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¿Es niña o niño?</a:t>
            </a:r>
            <a:endParaRPr sz="1100" b="1" i="0" u="none" strike="noStrike" cap="none">
              <a:solidFill>
                <a:schemeClr val="lt1"/>
              </a:solidFill>
              <a:highlight>
                <a:srgbClr val="0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6400597" y="1035547"/>
            <a:ext cx="220856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1" i="0" u="none" strike="noStrike" cap="none">
                <a:solidFill>
                  <a:schemeClr val="lt1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¿Está yendo a clases?</a:t>
            </a:r>
            <a:endParaRPr sz="1100" b="1" i="0" u="none" strike="noStrike" cap="none">
              <a:solidFill>
                <a:schemeClr val="lt1"/>
              </a:solidFill>
              <a:highlight>
                <a:srgbClr val="0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6873244" y="3756309"/>
            <a:ext cx="132999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2.213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480272" y="247028"/>
            <a:ext cx="53665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5B008F"/>
                </a:solidFill>
                <a:latin typeface="Arial"/>
                <a:ea typeface="Arial"/>
                <a:cs typeface="Arial"/>
                <a:sym typeface="Arial"/>
              </a:rPr>
              <a:t>CARACTERÍSTICAS DE NIÑOS Y NIÑAS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3073173" y="4359031"/>
            <a:ext cx="262678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L" sz="900" b="1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Mediana = 9 años</a:t>
            </a:r>
            <a:endParaRPr sz="900" b="1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8" name="Google Shape;298;p6"/>
          <p:cNvGraphicFramePr/>
          <p:nvPr/>
        </p:nvGraphicFramePr>
        <p:xfrm>
          <a:off x="6583234" y="42381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{A913DC80-F774-4BB1-8C48-F10BE842A05E}</a:tableStyleId>
              </a:tblPr>
              <a:tblGrid>
                <a:gridCol w="4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L" sz="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 – 5</a:t>
                      </a:r>
                      <a:endParaRPr sz="8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4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L" sz="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6 - 12</a:t>
                      </a:r>
                      <a:endParaRPr sz="8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4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L" sz="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13 - 17</a:t>
                      </a:r>
                      <a:endParaRPr sz="8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4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L" sz="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46%</a:t>
                      </a:r>
                      <a:endParaRPr sz="8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EE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L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59%</a:t>
                      </a:r>
                      <a:endParaRPr sz="9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EE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63%</a:t>
                      </a:r>
                      <a:endParaRPr sz="10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EE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" name="Google Shape;299;p6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23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7"/>
          <p:cNvGraphicFramePr/>
          <p:nvPr/>
        </p:nvGraphicFramePr>
        <p:xfrm>
          <a:off x="480272" y="1442511"/>
          <a:ext cx="3257683" cy="248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5" name="Google Shape;305;p7"/>
          <p:cNvSpPr/>
          <p:nvPr/>
        </p:nvSpPr>
        <p:spPr>
          <a:xfrm>
            <a:off x="397144" y="273039"/>
            <a:ext cx="685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5B008F"/>
                </a:solidFill>
                <a:latin typeface="Arial"/>
                <a:ea typeface="Arial"/>
                <a:cs typeface="Arial"/>
                <a:sym typeface="Arial"/>
              </a:rPr>
              <a:t>CARACTERÍSTICAS DE ADULTOS ENCUESTADOS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0" y="971516"/>
            <a:ext cx="50190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¿Qué relación tiene usted con ese niño o niña?</a:t>
            </a:r>
            <a:endParaRPr sz="1400" b="1" i="0" u="none" strike="noStrike" cap="none">
              <a:solidFill>
                <a:schemeClr val="lt1"/>
              </a:solidFill>
              <a:highlight>
                <a:srgbClr val="0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118697" y="3923522"/>
            <a:ext cx="158689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2.213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7"/>
          <p:cNvGraphicFramePr/>
          <p:nvPr/>
        </p:nvGraphicFramePr>
        <p:xfrm>
          <a:off x="6379211" y="1894787"/>
          <a:ext cx="2629358" cy="175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9" name="Google Shape;309;p7"/>
          <p:cNvSpPr/>
          <p:nvPr/>
        </p:nvSpPr>
        <p:spPr>
          <a:xfrm>
            <a:off x="7155921" y="3503429"/>
            <a:ext cx="10759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1.987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NS / NR = 357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Mediana = 38 años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6825190" y="1515147"/>
            <a:ext cx="164726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endParaRPr sz="105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1" name="Google Shape;311;p7"/>
          <p:cNvGraphicFramePr/>
          <p:nvPr/>
        </p:nvGraphicFramePr>
        <p:xfrm>
          <a:off x="3527725" y="1894787"/>
          <a:ext cx="2633569" cy="17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2" name="Google Shape;312;p7"/>
          <p:cNvSpPr/>
          <p:nvPr/>
        </p:nvSpPr>
        <p:spPr>
          <a:xfrm>
            <a:off x="4020875" y="1515147"/>
            <a:ext cx="164726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 sz="105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3660925" y="3519237"/>
            <a:ext cx="23671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 = 2.310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L" sz="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NS / NR = 35</a:t>
            </a:r>
            <a:endParaRPr sz="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480272" y="4386238"/>
            <a:ext cx="615803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Nota: la muestra NO es probabilística, por lo tanto, NO es representativa de la población general. 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muestra de denunciantes CNTV tiene una sobrerrepresentación de profesionales, muchos con posgrado, de comunas de sectores medios y medio - altos.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24</a:t>
            </a:fld>
            <a:endParaRPr sz="1200" b="1">
              <a:solidFill>
                <a:schemeClr val="lt1"/>
              </a:solidFill>
            </a:endParaRPr>
          </a:p>
        </p:txBody>
      </p:sp>
      <p:grpSp>
        <p:nvGrpSpPr>
          <p:cNvPr id="316" name="Google Shape;316;p7"/>
          <p:cNvGrpSpPr/>
          <p:nvPr/>
        </p:nvGrpSpPr>
        <p:grpSpPr>
          <a:xfrm rot="10800000">
            <a:off x="3699438" y="1464452"/>
            <a:ext cx="2290137" cy="2500642"/>
            <a:chOff x="415630" y="3522133"/>
            <a:chExt cx="7232126" cy="671286"/>
          </a:xfrm>
        </p:grpSpPr>
        <p:cxnSp>
          <p:nvCxnSpPr>
            <p:cNvPr id="317" name="Google Shape;317;p7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7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7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320" name="Google Shape;320;p7"/>
          <p:cNvGrpSpPr/>
          <p:nvPr/>
        </p:nvGrpSpPr>
        <p:grpSpPr>
          <a:xfrm rot="10800000">
            <a:off x="6565928" y="1464452"/>
            <a:ext cx="2290137" cy="2500642"/>
            <a:chOff x="415630" y="3522133"/>
            <a:chExt cx="7232126" cy="671286"/>
          </a:xfrm>
        </p:grpSpPr>
        <p:cxnSp>
          <p:nvCxnSpPr>
            <p:cNvPr id="321" name="Google Shape;321;p7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22" name="Google Shape;322;p7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23" name="Google Shape;323;p7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9"/>
          <p:cNvGraphicFramePr/>
          <p:nvPr/>
        </p:nvGraphicFramePr>
        <p:xfrm>
          <a:off x="4881280" y="618756"/>
          <a:ext cx="3600000" cy="38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Google Shape;75;p9"/>
          <p:cNvSpPr/>
          <p:nvPr/>
        </p:nvSpPr>
        <p:spPr>
          <a:xfrm>
            <a:off x="4231376" y="187794"/>
            <a:ext cx="22801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USO</a:t>
            </a:r>
            <a:endParaRPr sz="2000" b="0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" name="Google Shape;76;p9"/>
          <p:cNvGraphicFramePr/>
          <p:nvPr/>
        </p:nvGraphicFramePr>
        <p:xfrm>
          <a:off x="194112" y="549742"/>
          <a:ext cx="3600000" cy="380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Google Shape;77;p9"/>
          <p:cNvSpPr/>
          <p:nvPr/>
        </p:nvSpPr>
        <p:spPr>
          <a:xfrm>
            <a:off x="-412334" y="191319"/>
            <a:ext cx="28623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PROPIEDAD</a:t>
            </a:r>
            <a:r>
              <a:rPr lang="es-CL" sz="2000" b="1" i="0" u="none" strike="noStrike" cap="none">
                <a:solidFill>
                  <a:srgbClr val="6000E9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6000E9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3</a:t>
            </a:fld>
            <a:endParaRPr sz="1200" b="1">
              <a:solidFill>
                <a:schemeClr val="lt1"/>
              </a:solidFill>
            </a:endParaRPr>
          </a:p>
        </p:txBody>
      </p:sp>
      <p:grpSp>
        <p:nvGrpSpPr>
          <p:cNvPr id="79" name="Google Shape;79;p9"/>
          <p:cNvGrpSpPr/>
          <p:nvPr/>
        </p:nvGrpSpPr>
        <p:grpSpPr>
          <a:xfrm rot="-5400000">
            <a:off x="859573" y="1393252"/>
            <a:ext cx="4163916" cy="2130440"/>
            <a:chOff x="415630" y="3522133"/>
            <a:chExt cx="7232126" cy="671286"/>
          </a:xfrm>
        </p:grpSpPr>
        <p:cxnSp>
          <p:nvCxnSpPr>
            <p:cNvPr id="80" name="Google Shape;80;p9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9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9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Google Shape;83;p9"/>
          <p:cNvGrpSpPr/>
          <p:nvPr/>
        </p:nvGrpSpPr>
        <p:grpSpPr>
          <a:xfrm rot="-5400000">
            <a:off x="4823549" y="658472"/>
            <a:ext cx="4163916" cy="3600004"/>
            <a:chOff x="415630" y="3522133"/>
            <a:chExt cx="7232126" cy="671286"/>
          </a:xfrm>
        </p:grpSpPr>
        <p:cxnSp>
          <p:nvCxnSpPr>
            <p:cNvPr id="84" name="Google Shape;84;p9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9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9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097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/>
        </p:nvSpPr>
        <p:spPr>
          <a:xfrm>
            <a:off x="1105665" y="610338"/>
            <a:ext cx="6260732" cy="32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DISPOSITIVOS POR TRAMOS DE EDAD: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L" sz="1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alcanza un 85% de penetración entre adolescentes (13 a 17) y es el dispositivo más prevalente. Entre preescolares, 73% no tiene dispositivos propios.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cuanto al uso para ver audiovisual, hay diferencias por edad en el uso de Smart TV, teléfonos y computadores.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4"/>
          <p:cNvGrpSpPr/>
          <p:nvPr/>
        </p:nvGrpSpPr>
        <p:grpSpPr>
          <a:xfrm rot="5400000">
            <a:off x="466433" y="721099"/>
            <a:ext cx="3959768" cy="3515098"/>
            <a:chOff x="415630" y="3522133"/>
            <a:chExt cx="7232126" cy="671286"/>
          </a:xfrm>
        </p:grpSpPr>
        <p:cxnSp>
          <p:nvCxnSpPr>
            <p:cNvPr id="93" name="Google Shape;93;p34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34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34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96" name="Google Shape;96;p34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4</a:t>
            </a:fld>
            <a:endParaRPr sz="1200" b="1">
              <a:solidFill>
                <a:schemeClr val="lt1"/>
              </a:solidFill>
            </a:endParaRPr>
          </a:p>
        </p:txBody>
      </p:sp>
      <p:pic>
        <p:nvPicPr>
          <p:cNvPr id="97" name="Google Shape;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316" y="3568415"/>
            <a:ext cx="3231081" cy="151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0"/>
          <p:cNvGraphicFramePr/>
          <p:nvPr/>
        </p:nvGraphicFramePr>
        <p:xfrm>
          <a:off x="2885838" y="767362"/>
          <a:ext cx="5046679" cy="437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" name="Google Shape;103;p10"/>
          <p:cNvSpPr/>
          <p:nvPr/>
        </p:nvSpPr>
        <p:spPr>
          <a:xfrm>
            <a:off x="2885838" y="367293"/>
            <a:ext cx="43882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USO DE DISPOSITIVOS (2019) </a:t>
            </a:r>
            <a:endParaRPr sz="2000" b="1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0" y="0"/>
            <a:ext cx="2706624" cy="5143500"/>
          </a:xfrm>
          <a:prstGeom prst="rect">
            <a:avLst/>
          </a:prstGeom>
          <a:solidFill>
            <a:srgbClr val="F909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179214" y="708682"/>
            <a:ext cx="2308805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estudio similar, </a:t>
            </a:r>
            <a:r>
              <a:rPr lang="es-CL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año 2019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mostraba un uso más parejo del Smart TV en todos los tramos de edad, mientras que hoy parece destinado </a:t>
            </a:r>
            <a:r>
              <a:rPr lang="es-CL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casi únicamente a los más pequeños.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5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1"/>
          <p:cNvGraphicFramePr/>
          <p:nvPr/>
        </p:nvGraphicFramePr>
        <p:xfrm>
          <a:off x="378426" y="866844"/>
          <a:ext cx="360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2" name="Google Shape;112;p11"/>
          <p:cNvGraphicFramePr/>
          <p:nvPr/>
        </p:nvGraphicFramePr>
        <p:xfrm>
          <a:off x="4766390" y="866844"/>
          <a:ext cx="360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3" name="Google Shape;113;p11"/>
          <p:cNvSpPr txBox="1"/>
          <p:nvPr/>
        </p:nvSpPr>
        <p:spPr>
          <a:xfrm>
            <a:off x="8234263" y="170288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9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1" i="0" u="none" strike="noStrike" cap="none" dirty="0">
              <a:solidFill>
                <a:srgbClr val="FF0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7385849" y="266006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9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1" i="0" u="none" strike="noStrike" cap="none" dirty="0">
              <a:solidFill>
                <a:srgbClr val="FF0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6905506" y="313608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9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1" i="0" u="none" strike="noStrike" cap="none" dirty="0">
              <a:solidFill>
                <a:srgbClr val="FF0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3216885" y="151821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9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1" i="0" u="none" strike="noStrike" cap="none" dirty="0">
              <a:solidFill>
                <a:srgbClr val="FF0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2536249" y="295141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9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1" i="0" u="none" strike="noStrike" cap="none" dirty="0">
              <a:solidFill>
                <a:srgbClr val="FF00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4231376" y="187794"/>
            <a:ext cx="22801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USO</a:t>
            </a:r>
            <a:endParaRPr sz="2000" b="0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-412334" y="191319"/>
            <a:ext cx="28623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PROPIEDAD</a:t>
            </a:r>
            <a:r>
              <a:rPr lang="es-CL" sz="2000" b="1" i="0" u="none" strike="noStrike" cap="none">
                <a:solidFill>
                  <a:srgbClr val="6000E9"/>
                </a:solidFill>
                <a:highlight>
                  <a:srgbClr val="6000E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6000E9"/>
              </a:solidFill>
              <a:highlight>
                <a:srgbClr val="6000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1"/>
          <p:cNvGrpSpPr/>
          <p:nvPr/>
        </p:nvGrpSpPr>
        <p:grpSpPr>
          <a:xfrm rot="-5400000">
            <a:off x="859573" y="1393252"/>
            <a:ext cx="4163916" cy="2130440"/>
            <a:chOff x="415630" y="3522133"/>
            <a:chExt cx="7232126" cy="671286"/>
          </a:xfrm>
        </p:grpSpPr>
        <p:cxnSp>
          <p:nvCxnSpPr>
            <p:cNvPr id="121" name="Google Shape;121;p11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11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11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24" name="Google Shape;124;p11"/>
          <p:cNvGrpSpPr/>
          <p:nvPr/>
        </p:nvGrpSpPr>
        <p:grpSpPr>
          <a:xfrm rot="-5400000">
            <a:off x="4823549" y="658472"/>
            <a:ext cx="4163916" cy="3600004"/>
            <a:chOff x="415630" y="3522133"/>
            <a:chExt cx="7232126" cy="671286"/>
          </a:xfrm>
        </p:grpSpPr>
        <p:cxnSp>
          <p:nvCxnSpPr>
            <p:cNvPr id="125" name="Google Shape;125;p11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11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11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rgbClr val="E7348A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128" name="Google Shape;128;p11"/>
          <p:cNvSpPr txBox="1"/>
          <p:nvPr/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CL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097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/>
          <p:nvPr/>
        </p:nvSpPr>
        <p:spPr>
          <a:xfrm>
            <a:off x="3461151" y="1109564"/>
            <a:ext cx="4666999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DISPOSITIVOS POR SEXO: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diferencias entre niños y niñas, en propiedad, </a:t>
            </a:r>
            <a:r>
              <a:rPr lang="es-CL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aparecen en las consolas de videojuegos, en que los niños triplican la penetración</a:t>
            </a: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cuanto al uso para ver audiovisual, las niñas ven más contenido mediante sus teléfonos.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35"/>
          <p:cNvGrpSpPr/>
          <p:nvPr/>
        </p:nvGrpSpPr>
        <p:grpSpPr>
          <a:xfrm rot="-5400000">
            <a:off x="3452824" y="-627008"/>
            <a:ext cx="3959768" cy="6163808"/>
            <a:chOff x="415630" y="3522133"/>
            <a:chExt cx="7232126" cy="671286"/>
          </a:xfrm>
        </p:grpSpPr>
        <p:cxnSp>
          <p:nvCxnSpPr>
            <p:cNvPr id="135" name="Google Shape;135;p35"/>
            <p:cNvCxnSpPr/>
            <p:nvPr/>
          </p:nvCxnSpPr>
          <p:spPr>
            <a:xfrm flipH="1">
              <a:off x="415630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35"/>
            <p:cNvCxnSpPr/>
            <p:nvPr/>
          </p:nvCxnSpPr>
          <p:spPr>
            <a:xfrm rot="10800000">
              <a:off x="415630" y="4193419"/>
              <a:ext cx="722066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35"/>
            <p:cNvCxnSpPr/>
            <p:nvPr/>
          </p:nvCxnSpPr>
          <p:spPr>
            <a:xfrm flipH="1">
              <a:off x="7640053" y="3522133"/>
              <a:ext cx="7703" cy="671286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7</a:t>
            </a:fld>
            <a:endParaRPr sz="1200" b="1">
              <a:solidFill>
                <a:schemeClr val="lt1"/>
              </a:solidFill>
            </a:endParaRPr>
          </a:p>
        </p:txBody>
      </p:sp>
      <p:pic>
        <p:nvPicPr>
          <p:cNvPr id="139" name="Google Shape;13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215" y="792387"/>
            <a:ext cx="2594175" cy="332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12"/>
          <p:cNvGraphicFramePr/>
          <p:nvPr>
            <p:extLst>
              <p:ext uri="{D42A27DB-BD31-4B8C-83A1-F6EECF244321}">
                <p14:modId xmlns:p14="http://schemas.microsoft.com/office/powerpoint/2010/main" val="3781144997"/>
              </p:ext>
            </p:extLst>
          </p:nvPr>
        </p:nvGraphicFramePr>
        <p:xfrm>
          <a:off x="2817000" y="865425"/>
          <a:ext cx="6375900" cy="4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5" name="Google Shape;145;p12"/>
          <p:cNvCxnSpPr/>
          <p:nvPr/>
        </p:nvCxnSpPr>
        <p:spPr>
          <a:xfrm>
            <a:off x="6072492" y="3993154"/>
            <a:ext cx="900000" cy="10633"/>
          </a:xfrm>
          <a:prstGeom prst="straightConnector1">
            <a:avLst/>
          </a:prstGeom>
          <a:noFill/>
          <a:ln w="25400" cap="flat" cmpd="sng">
            <a:solidFill>
              <a:srgbClr val="FF44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" name="Google Shape;146;p12"/>
          <p:cNvSpPr txBox="1"/>
          <p:nvPr/>
        </p:nvSpPr>
        <p:spPr>
          <a:xfrm>
            <a:off x="7008117" y="3611392"/>
            <a:ext cx="183217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L" sz="900" b="1" i="0" u="none" strike="noStrike" cap="none">
                <a:solidFill>
                  <a:srgbClr val="FF4400"/>
                </a:solidFill>
                <a:latin typeface="Arial"/>
                <a:ea typeface="Arial"/>
                <a:cs typeface="Arial"/>
                <a:sym typeface="Arial"/>
              </a:rPr>
              <a:t>Escolares y adolescentes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L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YouTubers (no infantiles), tutoriales, TikTokers, deportes, música, animé, documentales, Minecraft, etc.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2817002" y="142877"/>
            <a:ext cx="445069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TIPOS DE CANALES MÁS VISTOS EN UN DÍA TÍPICO </a:t>
            </a:r>
            <a:endParaRPr/>
          </a:p>
        </p:txBody>
      </p:sp>
      <p:sp>
        <p:nvSpPr>
          <p:cNvPr id="148" name="Google Shape;148;p12"/>
          <p:cNvSpPr/>
          <p:nvPr/>
        </p:nvSpPr>
        <p:spPr>
          <a:xfrm>
            <a:off x="0" y="0"/>
            <a:ext cx="2706624" cy="5143500"/>
          </a:xfrm>
          <a:prstGeom prst="rect">
            <a:avLst/>
          </a:prstGeom>
          <a:solidFill>
            <a:srgbClr val="F909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179214" y="615335"/>
            <a:ext cx="2308805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edad, </a:t>
            </a:r>
            <a:r>
              <a:rPr lang="es-CL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hay también </a:t>
            </a: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diferencias </a:t>
            </a:r>
            <a:r>
              <a:rPr lang="es-CL" sz="14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s-CL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cuanto a los canales más vistos.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canales por Internet son, por lejos, los más usados, seguidos por los de cable o satélite.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la categoría “otros” (respuesta abierta) aparece una enorme diversidad de contenidos que los escolares y, especialmente, los adolescentes consumen a través de Internet.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8</a:t>
            </a:fld>
            <a:endParaRPr sz="1200" b="1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529011" y="125083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66"/>
                </a:solidFill>
              </a:rPr>
              <a:t>50%</a:t>
            </a:r>
            <a:endParaRPr lang="es-CL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13"/>
          <p:cNvGraphicFramePr/>
          <p:nvPr/>
        </p:nvGraphicFramePr>
        <p:xfrm>
          <a:off x="2817002" y="897991"/>
          <a:ext cx="5866275" cy="437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" name="Google Shape;156;p13"/>
          <p:cNvSpPr/>
          <p:nvPr/>
        </p:nvSpPr>
        <p:spPr>
          <a:xfrm>
            <a:off x="2817002" y="64702"/>
            <a:ext cx="48869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highlight>
                  <a:srgbClr val="F90979"/>
                </a:highlight>
                <a:latin typeface="Arial"/>
                <a:ea typeface="Arial"/>
                <a:cs typeface="Arial"/>
                <a:sym typeface="Arial"/>
              </a:rPr>
              <a:t>CANALES QUE SE CONSIDERAN ADECUADOS (2019) </a:t>
            </a:r>
            <a:endParaRPr sz="2000" b="0" i="0" u="none" strike="noStrike" cap="none">
              <a:solidFill>
                <a:schemeClr val="lt1"/>
              </a:solidFill>
              <a:highlight>
                <a:srgbClr val="F9097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0" y="0"/>
            <a:ext cx="2706624" cy="5143500"/>
          </a:xfrm>
          <a:prstGeom prst="rect">
            <a:avLst/>
          </a:prstGeom>
          <a:solidFill>
            <a:srgbClr val="F909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179215" y="1072540"/>
            <a:ext cx="2341564" cy="33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2019, se le preguntó a los adultos qué canales considera adecuados.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Hubo una alta mención de canales infantiles de YouTube </a:t>
            </a: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(para los menores de 12), así como de canales “tradicionales” de TV abierta y de pago.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 justamente estos últimos los que se declaran como menos consumidos en 2021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sldNum" idx="12"/>
          </p:nvPr>
        </p:nvSpPr>
        <p:spPr>
          <a:xfrm>
            <a:off x="8657114" y="4663216"/>
            <a:ext cx="415636" cy="4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200" b="1">
                <a:solidFill>
                  <a:schemeClr val="lt1"/>
                </a:solidFill>
              </a:rPr>
              <a:t>9</a:t>
            </a:fld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1281</Words>
  <Application>Microsoft Office PowerPoint</Application>
  <PresentationFormat>Presentación en pantalla (16:9)</PresentationFormat>
  <Paragraphs>153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Noto Sans Symbols</vt:lpstr>
      <vt:lpstr>Simple Light</vt:lpstr>
      <vt:lpstr>TELEVISIÓN E INFANCIA (según los adultos)  ENCUESTA DE OPINIÓN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TELEVISIÓN E INFANCIA (según los adultos)  ENCUESTA DE OPINIÓN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NIÑOS Y TELEVISIÓN (según los adultos)  ENCUESTA DE OPINIÓN</dc:title>
  <dc:creator>Sebastian Montenegro</dc:creator>
  <cp:lastModifiedBy>Paulina Constanza Encina Guajardo</cp:lastModifiedBy>
  <cp:revision>6</cp:revision>
  <dcterms:modified xsi:type="dcterms:W3CDTF">2021-08-06T17:25:16Z</dcterms:modified>
</cp:coreProperties>
</file>