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fntdata" ContentType="application/x-fontdata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1.xml" ContentType="application/vnd.openxmlformats-officedocument.themeOverr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theme/themeOverride2.xml" ContentType="application/vnd.openxmlformats-officedocument.themeOverride+xml"/>
  <Override PartName="/ppt/notesSlides/notesSlide2.xml" ContentType="application/vnd.openxmlformats-officedocument.presentationml.notesSl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theme/themeOverride3.xml" ContentType="application/vnd.openxmlformats-officedocument.themeOverrid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4"/>
  </p:notesMasterIdLst>
  <p:sldIdLst>
    <p:sldId id="256" r:id="rId2"/>
    <p:sldId id="257" r:id="rId3"/>
  </p:sldIdLst>
  <p:sldSz cx="5184775" cy="7304088"/>
  <p:notesSz cx="6858000" cy="9144000"/>
  <p:embeddedFontLst>
    <p:embeddedFont>
      <p:font typeface="Arial Narrow" panose="020B0606020202030204" pitchFamily="34" charset="0"/>
      <p:regular r:id="rId5"/>
      <p:bold r:id="rId6"/>
      <p:italic r:id="rId7"/>
      <p:boldItalic r:id="rId8"/>
    </p:embeddedFont>
    <p:embeddedFont>
      <p:font typeface="Impact" panose="020B0806030902050204" pitchFamily="34" charset="0"/>
      <p:regular r:id="rId9"/>
    </p:embeddedFont>
    <p:embeddedFont>
      <p:font typeface="DM Sans" panose="020B0604020202020204" charset="0"/>
      <p:regular r:id="rId10"/>
      <p:bold r:id="rId11"/>
      <p:italic r:id="rId12"/>
      <p:boldItalic r:id="rId13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301">
          <p15:clr>
            <a:srgbClr val="A4A3A4"/>
          </p15:clr>
        </p15:guide>
        <p15:guide id="2" pos="1633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00"/>
    <a:srgbClr val="9900CC"/>
    <a:srgbClr val="FF0000"/>
    <a:srgbClr val="CC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124" d="100"/>
          <a:sy n="124" d="100"/>
        </p:scale>
        <p:origin x="474" y="72"/>
      </p:cViewPr>
      <p:guideLst>
        <p:guide orient="horz" pos="2301"/>
        <p:guide pos="1633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4.fntdata"/><Relationship Id="rId13" Type="http://schemas.openxmlformats.org/officeDocument/2006/relationships/font" Target="fonts/font9.fntdata"/><Relationship Id="rId3" Type="http://schemas.openxmlformats.org/officeDocument/2006/relationships/slide" Target="slides/slide2.xml"/><Relationship Id="rId7" Type="http://schemas.openxmlformats.org/officeDocument/2006/relationships/font" Target="fonts/font3.fntdata"/><Relationship Id="rId12" Type="http://schemas.openxmlformats.org/officeDocument/2006/relationships/font" Target="fonts/font8.fntdata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2.fntdata"/><Relationship Id="rId11" Type="http://schemas.openxmlformats.org/officeDocument/2006/relationships/font" Target="fonts/font7.fntdata"/><Relationship Id="rId5" Type="http://schemas.openxmlformats.org/officeDocument/2006/relationships/font" Target="fonts/font1.fntdata"/><Relationship Id="rId15" Type="http://schemas.openxmlformats.org/officeDocument/2006/relationships/viewProps" Target="viewProps.xml"/><Relationship Id="rId10" Type="http://schemas.openxmlformats.org/officeDocument/2006/relationships/font" Target="fonts/font6.fntdata"/><Relationship Id="rId4" Type="http://schemas.openxmlformats.org/officeDocument/2006/relationships/notesMaster" Target="notesMasters/notesMaster1.xml"/><Relationship Id="rId9" Type="http://schemas.openxmlformats.org/officeDocument/2006/relationships/font" Target="fonts/font5.fntdata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package" Target="../embeddings/Hoja_de_c_lculo_de_Microsoft_Excel.xlsx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2.xml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package" Target="../embeddings/Hoja_de_c_lculo_de_Microsoft_Excel1.xlsx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3.xml"/><Relationship Id="rId2" Type="http://schemas.microsoft.com/office/2011/relationships/chartColorStyle" Target="colors3.xml"/><Relationship Id="rId1" Type="http://schemas.microsoft.com/office/2011/relationships/chartStyle" Target="style3.xml"/><Relationship Id="rId4" Type="http://schemas.openxmlformats.org/officeDocument/2006/relationships/package" Target="../embeddings/Hoja_de_c_lculo_de_Microsoft_Excel2.xlsx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Hoja_de_c_lculo_de_Microsoft_Excel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col"/>
        <c:grouping val="percentStacked"/>
        <c:varyColors val="0"/>
        <c:ser>
          <c:idx val="0"/>
          <c:order val="0"/>
          <c:tx>
            <c:strRef>
              <c:f>Hoja1!$C$2</c:f>
              <c:strCache>
                <c:ptCount val="1"/>
                <c:pt idx="0">
                  <c:v>Entretención</c:v>
                </c:pt>
              </c:strCache>
            </c:strRef>
          </c:tx>
          <c:spPr>
            <a:noFill/>
            <a:ln w="25400">
              <a:solidFill>
                <a:srgbClr val="7030A0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900" b="0" i="0" u="none" strike="noStrike" kern="1200" baseline="0">
                    <a:solidFill>
                      <a:srgbClr val="7030A0"/>
                    </a:solidFill>
                    <a:latin typeface="Arial Narrow" panose="020B0606020202030204" pitchFamily="34" charset="0"/>
                    <a:ea typeface="+mn-ea"/>
                    <a:cs typeface="+mn-cs"/>
                  </a:defRPr>
                </a:pPr>
                <a:endParaRPr lang="es-CL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Hoja1!$B$3:$B$5</c:f>
              <c:strCache>
                <c:ptCount val="3"/>
                <c:pt idx="0">
                  <c:v>Lunes a viernes</c:v>
                </c:pt>
                <c:pt idx="1">
                  <c:v>Sábado y Domingo</c:v>
                </c:pt>
                <c:pt idx="2">
                  <c:v>Total</c:v>
                </c:pt>
              </c:strCache>
            </c:strRef>
          </c:cat>
          <c:val>
            <c:numRef>
              <c:f>Hoja1!$C$3:$C$5</c:f>
              <c:numCache>
                <c:formatCode>#,##0.0</c:formatCode>
                <c:ptCount val="3"/>
                <c:pt idx="0">
                  <c:v>62.7</c:v>
                </c:pt>
                <c:pt idx="1">
                  <c:v>55.4</c:v>
                </c:pt>
                <c:pt idx="2" formatCode="###0.0">
                  <c:v>60.6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F47-4FC0-83ED-61F7F2CC46EB}"/>
            </c:ext>
          </c:extLst>
        </c:ser>
        <c:ser>
          <c:idx val="1"/>
          <c:order val="1"/>
          <c:tx>
            <c:strRef>
              <c:f>Hoja1!$D$2</c:f>
              <c:strCache>
                <c:ptCount val="1"/>
                <c:pt idx="0">
                  <c:v>Contenido con Implicancia Social</c:v>
                </c:pt>
              </c:strCache>
            </c:strRef>
          </c:tx>
          <c:spPr>
            <a:noFill/>
            <a:ln w="25400">
              <a:solidFill>
                <a:srgbClr val="FF3300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900" b="0" i="0" u="none" strike="noStrike" kern="1200" baseline="0">
                    <a:solidFill>
                      <a:srgbClr val="FF3300"/>
                    </a:solidFill>
                    <a:latin typeface="Arial Narrow" panose="020B0606020202030204" pitchFamily="34" charset="0"/>
                    <a:ea typeface="+mn-ea"/>
                    <a:cs typeface="+mn-cs"/>
                  </a:defRPr>
                </a:pPr>
                <a:endParaRPr lang="es-CL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Hoja1!$B$3:$B$5</c:f>
              <c:strCache>
                <c:ptCount val="3"/>
                <c:pt idx="0">
                  <c:v>Lunes a viernes</c:v>
                </c:pt>
                <c:pt idx="1">
                  <c:v>Sábado y Domingo</c:v>
                </c:pt>
                <c:pt idx="2">
                  <c:v>Total</c:v>
                </c:pt>
              </c:strCache>
            </c:strRef>
          </c:cat>
          <c:val>
            <c:numRef>
              <c:f>Hoja1!$D$3:$D$5</c:f>
              <c:numCache>
                <c:formatCode>#,##0.0</c:formatCode>
                <c:ptCount val="3"/>
                <c:pt idx="0">
                  <c:v>37.299999999999997</c:v>
                </c:pt>
                <c:pt idx="1">
                  <c:v>44.6</c:v>
                </c:pt>
                <c:pt idx="2" formatCode="###0.0">
                  <c:v>39.4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F47-4FC0-83ED-61F7F2CC46EB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79"/>
        <c:overlap val="100"/>
        <c:axId val="618262944"/>
        <c:axId val="618265024"/>
      </c:barChart>
      <c:catAx>
        <c:axId val="618262944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cap="none" spc="12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 Narrow" panose="020B0606020202030204" pitchFamily="34" charset="0"/>
                <a:ea typeface="+mn-ea"/>
                <a:cs typeface="+mn-cs"/>
              </a:defRPr>
            </a:pPr>
            <a:endParaRPr lang="es-CL"/>
          </a:p>
        </c:txPr>
        <c:crossAx val="618265024"/>
        <c:crosses val="autoZero"/>
        <c:auto val="1"/>
        <c:lblAlgn val="ctr"/>
        <c:lblOffset val="100"/>
        <c:noMultiLvlLbl val="0"/>
      </c:catAx>
      <c:valAx>
        <c:axId val="618265024"/>
        <c:scaling>
          <c:orientation val="minMax"/>
        </c:scaling>
        <c:delete val="1"/>
        <c:axPos val="l"/>
        <c:numFmt formatCode="0%" sourceLinked="1"/>
        <c:majorTickMark val="none"/>
        <c:minorTickMark val="none"/>
        <c:tickLblPos val="nextTo"/>
        <c:crossAx val="61826294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layout>
        <c:manualLayout>
          <c:xMode val="edge"/>
          <c:yMode val="edge"/>
          <c:x val="0.10337879123941116"/>
          <c:y val="4.5923948254196885E-2"/>
          <c:w val="0.79324241752117763"/>
          <c:h val="0.12313825699933405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Arial Narrow" panose="020B0606020202030204" pitchFamily="34" charset="0"/>
              <a:ea typeface="+mn-ea"/>
              <a:cs typeface="+mn-cs"/>
            </a:defRPr>
          </a:pPr>
          <a:endParaRPr lang="es-CL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latin typeface="Arial Narrow" panose="020B0606020202030204" pitchFamily="34" charset="0"/>
        </a:defRPr>
      </a:pPr>
      <a:endParaRPr lang="es-CL"/>
    </a:p>
  </c:txPr>
  <c:externalData r:id="rId4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Hoja1!$C$35</c:f>
              <c:strCache>
                <c:ptCount val="1"/>
                <c:pt idx="0">
                  <c:v>Lunes a viernes</c:v>
                </c:pt>
              </c:strCache>
            </c:strRef>
          </c:tx>
          <c:spPr>
            <a:solidFill>
              <a:srgbClr val="9900CC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800" b="0" i="0" u="none" strike="noStrike" kern="1200" baseline="0">
                    <a:solidFill>
                      <a:srgbClr val="9900CC"/>
                    </a:solidFill>
                    <a:latin typeface="Arial Narrow" panose="020B0606020202030204" pitchFamily="34" charset="0"/>
                    <a:ea typeface="+mn-ea"/>
                    <a:cs typeface="+mn-cs"/>
                  </a:defRPr>
                </a:pPr>
                <a:endParaRPr lang="es-CL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Hoja1!$A$36:$B$48</c:f>
              <c:strCache>
                <c:ptCount val="13"/>
                <c:pt idx="0">
                  <c:v>Continuidad</c:v>
                </c:pt>
                <c:pt idx="1">
                  <c:v>Conversación</c:v>
                </c:pt>
                <c:pt idx="2">
                  <c:v>Eventos</c:v>
                </c:pt>
                <c:pt idx="3">
                  <c:v>Informativos</c:v>
                </c:pt>
                <c:pt idx="4">
                  <c:v>Instruccional-Formativo</c:v>
                </c:pt>
                <c:pt idx="5">
                  <c:v>Misceláneos</c:v>
                </c:pt>
                <c:pt idx="6">
                  <c:v>Películas</c:v>
                </c:pt>
                <c:pt idx="7">
                  <c:v>Infomerciales</c:v>
                </c:pt>
                <c:pt idx="8">
                  <c:v>Reportajes</c:v>
                </c:pt>
                <c:pt idx="9">
                  <c:v>Telerrealidad</c:v>
                </c:pt>
                <c:pt idx="10">
                  <c:v>Series</c:v>
                </c:pt>
                <c:pt idx="11">
                  <c:v>Videoclips</c:v>
                </c:pt>
                <c:pt idx="12">
                  <c:v>Matinales</c:v>
                </c:pt>
              </c:strCache>
            </c:strRef>
          </c:cat>
          <c:val>
            <c:numRef>
              <c:f>Hoja1!$C$36:$C$48</c:f>
              <c:numCache>
                <c:formatCode>0.0</c:formatCode>
                <c:ptCount val="13"/>
                <c:pt idx="0">
                  <c:v>0.2</c:v>
                </c:pt>
                <c:pt idx="1">
                  <c:v>18.600000000000001</c:v>
                </c:pt>
                <c:pt idx="2">
                  <c:v>0.8</c:v>
                </c:pt>
                <c:pt idx="3">
                  <c:v>19</c:v>
                </c:pt>
                <c:pt idx="4">
                  <c:v>0</c:v>
                </c:pt>
                <c:pt idx="5">
                  <c:v>9.9</c:v>
                </c:pt>
                <c:pt idx="6">
                  <c:v>2.4</c:v>
                </c:pt>
                <c:pt idx="7">
                  <c:v>13.2</c:v>
                </c:pt>
                <c:pt idx="8">
                  <c:v>0.7</c:v>
                </c:pt>
                <c:pt idx="9">
                  <c:v>3.2</c:v>
                </c:pt>
                <c:pt idx="10">
                  <c:v>5.8</c:v>
                </c:pt>
                <c:pt idx="11">
                  <c:v>0</c:v>
                </c:pt>
                <c:pt idx="12">
                  <c:v>14.4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7D8-4EF0-AE54-AD33F3A48993}"/>
            </c:ext>
          </c:extLst>
        </c:ser>
        <c:ser>
          <c:idx val="1"/>
          <c:order val="1"/>
          <c:tx>
            <c:strRef>
              <c:f>Hoja1!$D$35</c:f>
              <c:strCache>
                <c:ptCount val="1"/>
                <c:pt idx="0">
                  <c:v>Sábado y Domingo</c:v>
                </c:pt>
              </c:strCache>
            </c:strRef>
          </c:tx>
          <c:spPr>
            <a:solidFill>
              <a:srgbClr val="FF330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800" b="0" i="0" u="none" strike="noStrike" kern="1200" baseline="0">
                    <a:solidFill>
                      <a:srgbClr val="FF0000"/>
                    </a:solidFill>
                    <a:latin typeface="Arial Narrow" panose="020B0606020202030204" pitchFamily="34" charset="0"/>
                    <a:ea typeface="+mn-ea"/>
                    <a:cs typeface="+mn-cs"/>
                  </a:defRPr>
                </a:pPr>
                <a:endParaRPr lang="es-CL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Hoja1!$A$36:$B$48</c:f>
              <c:strCache>
                <c:ptCount val="13"/>
                <c:pt idx="0">
                  <c:v>Continuidad</c:v>
                </c:pt>
                <c:pt idx="1">
                  <c:v>Conversación</c:v>
                </c:pt>
                <c:pt idx="2">
                  <c:v>Eventos</c:v>
                </c:pt>
                <c:pt idx="3">
                  <c:v>Informativos</c:v>
                </c:pt>
                <c:pt idx="4">
                  <c:v>Instruccional-Formativo</c:v>
                </c:pt>
                <c:pt idx="5">
                  <c:v>Misceláneos</c:v>
                </c:pt>
                <c:pt idx="6">
                  <c:v>Películas</c:v>
                </c:pt>
                <c:pt idx="7">
                  <c:v>Infomerciales</c:v>
                </c:pt>
                <c:pt idx="8">
                  <c:v>Reportajes</c:v>
                </c:pt>
                <c:pt idx="9">
                  <c:v>Telerrealidad</c:v>
                </c:pt>
                <c:pt idx="10">
                  <c:v>Series</c:v>
                </c:pt>
                <c:pt idx="11">
                  <c:v>Videoclips</c:v>
                </c:pt>
                <c:pt idx="12">
                  <c:v>Matinales</c:v>
                </c:pt>
              </c:strCache>
            </c:strRef>
          </c:cat>
          <c:val>
            <c:numRef>
              <c:f>Hoja1!$D$36:$D$48</c:f>
              <c:numCache>
                <c:formatCode>0.0</c:formatCode>
                <c:ptCount val="13"/>
                <c:pt idx="0">
                  <c:v>0</c:v>
                </c:pt>
                <c:pt idx="1">
                  <c:v>8.9</c:v>
                </c:pt>
                <c:pt idx="2">
                  <c:v>5.0999999999999996</c:v>
                </c:pt>
                <c:pt idx="3">
                  <c:v>19.7</c:v>
                </c:pt>
                <c:pt idx="4">
                  <c:v>0.5</c:v>
                </c:pt>
                <c:pt idx="5">
                  <c:v>11.7</c:v>
                </c:pt>
                <c:pt idx="6">
                  <c:v>2.6</c:v>
                </c:pt>
                <c:pt idx="7">
                  <c:v>18.600000000000001</c:v>
                </c:pt>
                <c:pt idx="8">
                  <c:v>11.3</c:v>
                </c:pt>
                <c:pt idx="9">
                  <c:v>9.3000000000000007</c:v>
                </c:pt>
                <c:pt idx="10">
                  <c:v>7.1</c:v>
                </c:pt>
                <c:pt idx="11">
                  <c:v>0.1</c:v>
                </c:pt>
                <c:pt idx="12">
                  <c:v>1.4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7D8-4EF0-AE54-AD33F3A48993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444"/>
        <c:overlap val="-90"/>
        <c:axId val="481663312"/>
        <c:axId val="481663728"/>
      </c:barChart>
      <c:catAx>
        <c:axId val="481663312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5400000" spcFirstLastPara="1" vertOverflow="ellipsis" wrap="square" anchor="ctr" anchorCtr="1"/>
          <a:lstStyle/>
          <a:p>
            <a:pPr>
              <a:defRPr sz="800" b="0" i="0" u="none" strike="noStrike" kern="1200" cap="none" spc="12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 Narrow" panose="020B0606020202030204" pitchFamily="34" charset="0"/>
                <a:ea typeface="+mn-ea"/>
                <a:cs typeface="+mn-cs"/>
              </a:defRPr>
            </a:pPr>
            <a:endParaRPr lang="es-CL"/>
          </a:p>
        </c:txPr>
        <c:crossAx val="481663728"/>
        <c:crosses val="autoZero"/>
        <c:auto val="1"/>
        <c:lblAlgn val="ctr"/>
        <c:lblOffset val="100"/>
        <c:noMultiLvlLbl val="0"/>
      </c:catAx>
      <c:valAx>
        <c:axId val="481663728"/>
        <c:scaling>
          <c:orientation val="minMax"/>
        </c:scaling>
        <c:delete val="1"/>
        <c:axPos val="l"/>
        <c:numFmt formatCode="0.0" sourceLinked="1"/>
        <c:majorTickMark val="none"/>
        <c:minorTickMark val="none"/>
        <c:tickLblPos val="nextTo"/>
        <c:crossAx val="48166331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Arial Narrow" panose="020B0606020202030204" pitchFamily="34" charset="0"/>
              <a:ea typeface="+mn-ea"/>
              <a:cs typeface="+mn-cs"/>
            </a:defRPr>
          </a:pPr>
          <a:endParaRPr lang="es-CL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latin typeface="Arial Narrow" panose="020B0606020202030204" pitchFamily="34" charset="0"/>
        </a:defRPr>
      </a:pPr>
      <a:endParaRPr lang="es-CL"/>
    </a:p>
  </c:txPr>
  <c:externalData r:id="rId4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col"/>
        <c:grouping val="percentStacked"/>
        <c:varyColors val="0"/>
        <c:ser>
          <c:idx val="0"/>
          <c:order val="0"/>
          <c:tx>
            <c:strRef>
              <c:f>Consumo!$C$2</c:f>
              <c:strCache>
                <c:ptCount val="1"/>
                <c:pt idx="0">
                  <c:v>Entretención</c:v>
                </c:pt>
              </c:strCache>
            </c:strRef>
          </c:tx>
          <c:spPr>
            <a:noFill/>
            <a:ln w="25400">
              <a:solidFill>
                <a:srgbClr val="9900CC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900" b="0" i="0" u="none" strike="noStrike" kern="1200" baseline="0">
                    <a:solidFill>
                      <a:srgbClr val="9900CC"/>
                    </a:solidFill>
                    <a:latin typeface="Arial Narrow" panose="020B0606020202030204" pitchFamily="34" charset="0"/>
                    <a:ea typeface="+mn-ea"/>
                    <a:cs typeface="+mn-cs"/>
                  </a:defRPr>
                </a:pPr>
                <a:endParaRPr lang="es-CL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Consumo!$B$3:$B$9</c:f>
              <c:strCache>
                <c:ptCount val="7"/>
                <c:pt idx="0">
                  <c:v>La Red</c:v>
                </c:pt>
                <c:pt idx="1">
                  <c:v>TV+</c:v>
                </c:pt>
                <c:pt idx="2">
                  <c:v>TVN</c:v>
                </c:pt>
                <c:pt idx="3">
                  <c:v>Mega</c:v>
                </c:pt>
                <c:pt idx="4">
                  <c:v>CHV</c:v>
                </c:pt>
                <c:pt idx="5">
                  <c:v>Canal 13</c:v>
                </c:pt>
                <c:pt idx="6">
                  <c:v>Total</c:v>
                </c:pt>
              </c:strCache>
            </c:strRef>
          </c:cat>
          <c:val>
            <c:numRef>
              <c:f>Consumo!$C$3:$C$9</c:f>
              <c:numCache>
                <c:formatCode>#,##0.0</c:formatCode>
                <c:ptCount val="7"/>
                <c:pt idx="0">
                  <c:v>94.517940677530405</c:v>
                </c:pt>
                <c:pt idx="1">
                  <c:v>90.530959205946203</c:v>
                </c:pt>
                <c:pt idx="2">
                  <c:v>57.7537025528285</c:v>
                </c:pt>
                <c:pt idx="3">
                  <c:v>54.178519729853903</c:v>
                </c:pt>
                <c:pt idx="4">
                  <c:v>43.244082730219702</c:v>
                </c:pt>
                <c:pt idx="5">
                  <c:v>54.264490041145798</c:v>
                </c:pt>
                <c:pt idx="6" formatCode="###0.0">
                  <c:v>60.707643532920002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8A8-4AAC-8B91-C2342A813282}"/>
            </c:ext>
          </c:extLst>
        </c:ser>
        <c:ser>
          <c:idx val="1"/>
          <c:order val="1"/>
          <c:tx>
            <c:strRef>
              <c:f>Consumo!$D$2</c:f>
              <c:strCache>
                <c:ptCount val="1"/>
                <c:pt idx="0">
                  <c:v>Contenido con Implicancia Social</c:v>
                </c:pt>
              </c:strCache>
            </c:strRef>
          </c:tx>
          <c:spPr>
            <a:noFill/>
            <a:ln w="25400">
              <a:solidFill>
                <a:srgbClr val="FF3300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900" b="0" i="0" u="none" strike="noStrike" kern="1200" baseline="0">
                    <a:solidFill>
                      <a:srgbClr val="FF3300"/>
                    </a:solidFill>
                    <a:latin typeface="Arial Narrow" panose="020B0606020202030204" pitchFamily="34" charset="0"/>
                    <a:ea typeface="+mn-ea"/>
                    <a:cs typeface="+mn-cs"/>
                  </a:defRPr>
                </a:pPr>
                <a:endParaRPr lang="es-CL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Consumo!$B$3:$B$9</c:f>
              <c:strCache>
                <c:ptCount val="7"/>
                <c:pt idx="0">
                  <c:v>La Red</c:v>
                </c:pt>
                <c:pt idx="1">
                  <c:v>TV+</c:v>
                </c:pt>
                <c:pt idx="2">
                  <c:v>TVN</c:v>
                </c:pt>
                <c:pt idx="3">
                  <c:v>Mega</c:v>
                </c:pt>
                <c:pt idx="4">
                  <c:v>CHV</c:v>
                </c:pt>
                <c:pt idx="5">
                  <c:v>Canal 13</c:v>
                </c:pt>
                <c:pt idx="6">
                  <c:v>Total</c:v>
                </c:pt>
              </c:strCache>
            </c:strRef>
          </c:cat>
          <c:val>
            <c:numRef>
              <c:f>Consumo!$D$3:$D$9</c:f>
              <c:numCache>
                <c:formatCode>#,##0.0</c:formatCode>
                <c:ptCount val="7"/>
                <c:pt idx="0">
                  <c:v>5.4820593224695404</c:v>
                </c:pt>
                <c:pt idx="1">
                  <c:v>9.4690407940537504</c:v>
                </c:pt>
                <c:pt idx="2">
                  <c:v>42.2462974471715</c:v>
                </c:pt>
                <c:pt idx="3">
                  <c:v>45.821480270146097</c:v>
                </c:pt>
                <c:pt idx="4">
                  <c:v>56.755917269780298</c:v>
                </c:pt>
                <c:pt idx="5">
                  <c:v>45.735509958854202</c:v>
                </c:pt>
                <c:pt idx="6" formatCode="###0.0">
                  <c:v>39.292356467079998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8A8-4AAC-8B91-C2342A813282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79"/>
        <c:overlap val="100"/>
        <c:axId val="486558064"/>
        <c:axId val="486550992"/>
      </c:barChart>
      <c:catAx>
        <c:axId val="486558064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cap="none" spc="12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 Narrow" panose="020B0606020202030204" pitchFamily="34" charset="0"/>
                <a:ea typeface="+mn-ea"/>
                <a:cs typeface="+mn-cs"/>
              </a:defRPr>
            </a:pPr>
            <a:endParaRPr lang="es-CL"/>
          </a:p>
        </c:txPr>
        <c:crossAx val="486550992"/>
        <c:crosses val="autoZero"/>
        <c:auto val="1"/>
        <c:lblAlgn val="ctr"/>
        <c:lblOffset val="100"/>
        <c:noMultiLvlLbl val="0"/>
      </c:catAx>
      <c:valAx>
        <c:axId val="486550992"/>
        <c:scaling>
          <c:orientation val="minMax"/>
        </c:scaling>
        <c:delete val="1"/>
        <c:axPos val="l"/>
        <c:numFmt formatCode="0%" sourceLinked="1"/>
        <c:majorTickMark val="none"/>
        <c:minorTickMark val="none"/>
        <c:tickLblPos val="nextTo"/>
        <c:crossAx val="48655806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Arial Narrow" panose="020B0606020202030204" pitchFamily="34" charset="0"/>
              <a:ea typeface="+mn-ea"/>
              <a:cs typeface="+mn-cs"/>
            </a:defRPr>
          </a:pPr>
          <a:endParaRPr lang="es-CL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latin typeface="Arial Narrow" panose="020B0606020202030204" pitchFamily="34" charset="0"/>
        </a:defRPr>
      </a:pPr>
      <a:endParaRPr lang="es-CL"/>
    </a:p>
  </c:txPr>
  <c:externalData r:id="rId4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080" b="1" i="0" u="none" strike="noStrike" kern="1200" cap="none" spc="12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 Narrow" panose="020B0606020202030204" pitchFamily="34" charset="0"/>
                <a:ea typeface="+mn-ea"/>
                <a:cs typeface="+mn-cs"/>
              </a:defRPr>
            </a:pPr>
            <a:r>
              <a:rPr lang="en-US" b="1" cap="none" dirty="0" err="1"/>
              <a:t>Sintonia</a:t>
            </a:r>
            <a:r>
              <a:rPr lang="en-US" b="1" cap="none" dirty="0"/>
              <a:t> TV </a:t>
            </a:r>
            <a:r>
              <a:rPr lang="en-US" b="1" cap="none" dirty="0" err="1"/>
              <a:t>abierta</a:t>
            </a:r>
            <a:r>
              <a:rPr lang="en-US" b="1" cap="none" dirty="0"/>
              <a:t> (rating </a:t>
            </a:r>
            <a:r>
              <a:rPr lang="en-US" b="1" cap="none" dirty="0" err="1"/>
              <a:t>hogares</a:t>
            </a:r>
            <a:r>
              <a:rPr lang="en-US" b="1" cap="none" dirty="0"/>
              <a:t>)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80" b="1" i="0" u="none" strike="noStrike" kern="1200" cap="none" spc="120" normalizeH="0" baseline="0">
              <a:solidFill>
                <a:schemeClr val="tx1">
                  <a:lumMod val="65000"/>
                  <a:lumOff val="35000"/>
                </a:schemeClr>
              </a:solidFill>
              <a:latin typeface="Arial Narrow" panose="020B0606020202030204" pitchFamily="34" charset="0"/>
              <a:ea typeface="+mn-ea"/>
              <a:cs typeface="+mn-cs"/>
            </a:defRPr>
          </a:pPr>
          <a:endParaRPr lang="es-CL"/>
        </a:p>
      </c:txPr>
    </c:title>
    <c:autoTitleDeleted val="0"/>
    <c:plotArea>
      <c:layout>
        <c:manualLayout>
          <c:layoutTarget val="inner"/>
          <c:xMode val="edge"/>
          <c:yMode val="edge"/>
          <c:x val="3.8776333279947638E-2"/>
          <c:y val="0.16470353180094302"/>
          <c:w val="0.8660453941238172"/>
          <c:h val="0.5674184476219761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Consumo!$C$16</c:f>
              <c:strCache>
                <c:ptCount val="1"/>
                <c:pt idx="0">
                  <c:v>Hogares</c:v>
                </c:pt>
              </c:strCache>
            </c:strRef>
          </c:tx>
          <c:spPr>
            <a:pattFill prst="narHorz">
              <a:fgClr>
                <a:srgbClr val="FF3300"/>
              </a:fgClr>
              <a:bgClr>
                <a:schemeClr val="bg1"/>
              </a:bgClr>
            </a:patt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rgbClr val="FF3300"/>
                    </a:solidFill>
                    <a:latin typeface="Arial Narrow" panose="020B0606020202030204" pitchFamily="34" charset="0"/>
                    <a:ea typeface="+mn-ea"/>
                    <a:cs typeface="+mn-cs"/>
                  </a:defRPr>
                </a:pPr>
                <a:endParaRPr lang="es-CL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Consumo!$B$17:$B$22</c:f>
              <c:strCache>
                <c:ptCount val="6"/>
                <c:pt idx="0">
                  <c:v>La Red</c:v>
                </c:pt>
                <c:pt idx="1">
                  <c:v>TVN</c:v>
                </c:pt>
                <c:pt idx="2">
                  <c:v>MEGA</c:v>
                </c:pt>
                <c:pt idx="3">
                  <c:v>CHV</c:v>
                </c:pt>
                <c:pt idx="4">
                  <c:v>Canal 13</c:v>
                </c:pt>
                <c:pt idx="5">
                  <c:v>TV Abierta</c:v>
                </c:pt>
              </c:strCache>
            </c:strRef>
          </c:cat>
          <c:val>
            <c:numRef>
              <c:f>Consumo!$C$17:$C$22</c:f>
              <c:numCache>
                <c:formatCode>General</c:formatCode>
                <c:ptCount val="6"/>
                <c:pt idx="0">
                  <c:v>0.3</c:v>
                </c:pt>
                <c:pt idx="1">
                  <c:v>4.0999999999999996</c:v>
                </c:pt>
                <c:pt idx="2">
                  <c:v>6.4</c:v>
                </c:pt>
                <c:pt idx="3">
                  <c:v>6.4</c:v>
                </c:pt>
                <c:pt idx="4">
                  <c:v>3.8</c:v>
                </c:pt>
                <c:pt idx="5">
                  <c:v>20.7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A01-4A0E-9E4E-C9EB108A6803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444"/>
        <c:overlap val="-90"/>
        <c:axId val="485476080"/>
        <c:axId val="485476496"/>
      </c:barChart>
      <c:catAx>
        <c:axId val="485476080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cap="none" spc="12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 Narrow" panose="020B0606020202030204" pitchFamily="34" charset="0"/>
                <a:ea typeface="+mn-ea"/>
                <a:cs typeface="+mn-cs"/>
              </a:defRPr>
            </a:pPr>
            <a:endParaRPr lang="es-CL"/>
          </a:p>
        </c:txPr>
        <c:crossAx val="485476496"/>
        <c:crosses val="autoZero"/>
        <c:auto val="1"/>
        <c:lblAlgn val="ctr"/>
        <c:lblOffset val="100"/>
        <c:noMultiLvlLbl val="0"/>
      </c:catAx>
      <c:valAx>
        <c:axId val="485476496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48547608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900">
          <a:latin typeface="Arial Narrow" panose="020B0606020202030204" pitchFamily="34" charset="0"/>
        </a:defRPr>
      </a:pPr>
      <a:endParaRPr lang="es-CL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98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800" kern="1200" cap="all" spc="12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defRPr sz="900" b="0" i="0" u="none" strike="noStrike" kern="1200" baseline="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phClr"/>
        </a:solidFill>
        <a:round/>
      </a:ln>
    </cs:spPr>
  </cs:dataPointMarker>
  <cs:dataPointMarkerLayout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15000"/>
            <a:lumOff val="8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cap="all" spc="12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8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0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800" kern="1200" cap="all" spc="12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50000"/>
        <a:lumOff val="50000"/>
      </a:schemeClr>
    </cs:fontRef>
    <cs:defRPr sz="800" b="0" i="0" u="none" strike="noStrike" kern="1200" baseline="0"/>
    <cs:bodyPr rot="-5400000" spcFirstLastPara="1" vertOverflow="clip" horzOverflow="clip" vert="horz" wrap="square" lIns="38100" tIns="19050" rIns="38100" bIns="19050" anchor="ctr" anchorCtr="1">
      <a:spAutoFit/>
    </cs:bodyPr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phClr"/>
        </a:solidFill>
        <a:round/>
      </a:ln>
    </cs:spPr>
  </cs:dataPointMarker>
  <cs:dataPointMarkerLayout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15000"/>
            <a:lumOff val="8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cap="all" spc="12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8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298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800" kern="1200" cap="all" spc="12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defRPr sz="900" b="0" i="0" u="none" strike="noStrike" kern="1200" baseline="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phClr"/>
        </a:solidFill>
        <a:round/>
      </a:ln>
    </cs:spPr>
  </cs:dataPointMarker>
  <cs:dataPointMarkerLayout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15000"/>
            <a:lumOff val="8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cap="all" spc="12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8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4.xml><?xml version="1.0" encoding="utf-8"?>
<cs:chartStyle xmlns:cs="http://schemas.microsoft.com/office/drawing/2012/chartStyle" xmlns:a="http://schemas.openxmlformats.org/drawingml/2006/main" id="20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64" kern="1200" cap="all" spc="12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50000"/>
        <a:lumOff val="50000"/>
      </a:schemeClr>
    </cs:fontRef>
    <cs:defRPr sz="1064" b="0" i="0" u="none" strike="noStrike" kern="1200" baseline="0"/>
    <cs:bodyPr rot="-5400000" spcFirstLastPara="1" vertOverflow="clip" horzOverflow="clip" vert="horz" wrap="square" lIns="38100" tIns="19050" rIns="38100" bIns="19050" anchor="ctr" anchorCtr="1">
      <a:spAutoFit/>
    </cs:bodyPr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phClr"/>
        </a:solidFill>
        <a:round/>
      </a:ln>
    </cs:spPr>
  </cs:dataPointMarker>
  <cs:dataPointMarkerLayout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15000"/>
            <a:lumOff val="8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cap="all" spc="12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064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2212526" y="685800"/>
            <a:ext cx="24336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12975" y="685800"/>
            <a:ext cx="2433638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gf49e73eda4_0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12975" y="685800"/>
            <a:ext cx="2433638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6" name="Google Shape;66;gf49e73eda4_0_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176717" y="1057388"/>
            <a:ext cx="4830600" cy="2914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176712" y="4024805"/>
            <a:ext cx="4830600" cy="1125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4803283" y="6622339"/>
            <a:ext cx="311100" cy="558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176712" y="1570833"/>
            <a:ext cx="4830600" cy="2788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176712" y="4476546"/>
            <a:ext cx="4830600" cy="184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4803283" y="6622339"/>
            <a:ext cx="311100" cy="558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4803283" y="6622339"/>
            <a:ext cx="311100" cy="558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176712" y="3054470"/>
            <a:ext cx="4830600" cy="1195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4803283" y="6622339"/>
            <a:ext cx="311100" cy="558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176712" y="631990"/>
            <a:ext cx="4830600" cy="813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176712" y="1636656"/>
            <a:ext cx="4830600" cy="4851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4803283" y="6622339"/>
            <a:ext cx="311100" cy="558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176712" y="631990"/>
            <a:ext cx="4830600" cy="813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176712" y="1636656"/>
            <a:ext cx="2267700" cy="4851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2739628" y="1636656"/>
            <a:ext cx="2267700" cy="4851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4803283" y="6622339"/>
            <a:ext cx="311100" cy="558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176712" y="631990"/>
            <a:ext cx="4830600" cy="813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4803283" y="6622339"/>
            <a:ext cx="311100" cy="558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176712" y="789020"/>
            <a:ext cx="1591800" cy="10731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176712" y="1973402"/>
            <a:ext cx="1591800" cy="4515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4803283" y="6622339"/>
            <a:ext cx="311100" cy="558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277937" y="639268"/>
            <a:ext cx="3610200" cy="5809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4803283" y="6622339"/>
            <a:ext cx="311100" cy="558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2592000" y="-178"/>
            <a:ext cx="2592000" cy="7304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150520" y="1751260"/>
            <a:ext cx="2293200" cy="21051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150520" y="3980710"/>
            <a:ext cx="2293200" cy="1754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2800346" y="1028275"/>
            <a:ext cx="2175300" cy="5247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4803283" y="6622339"/>
            <a:ext cx="311100" cy="558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176712" y="6007935"/>
            <a:ext cx="3400800" cy="859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4803283" y="6622339"/>
            <a:ext cx="311100" cy="558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176712" y="631990"/>
            <a:ext cx="4830600" cy="813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176712" y="1636656"/>
            <a:ext cx="4830600" cy="485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4803283" y="6622339"/>
            <a:ext cx="311100" cy="55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‹Nº›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chart" Target="../charts/chart2.xml"/><Relationship Id="rId4" Type="http://schemas.openxmlformats.org/officeDocument/2006/relationships/chart" Target="../charts/char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5" Type="http://schemas.openxmlformats.org/officeDocument/2006/relationships/chart" Target="../charts/chart4.xml"/><Relationship Id="rId4" Type="http://schemas.openxmlformats.org/officeDocument/2006/relationships/chart" Target="../charts/char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>
            <a:spLocks noGrp="1"/>
          </p:cNvSpPr>
          <p:nvPr>
            <p:ph type="subTitle" idx="1"/>
          </p:nvPr>
        </p:nvSpPr>
        <p:spPr>
          <a:xfrm>
            <a:off x="1125602" y="0"/>
            <a:ext cx="4058400" cy="1125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lnSpcReduction="1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 sz="2000" dirty="0">
                <a:solidFill>
                  <a:srgbClr val="20124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DM Sans"/>
                <a:ea typeface="DM Sans"/>
                <a:cs typeface="DM Sans"/>
                <a:sym typeface="DM Sans"/>
              </a:rPr>
              <a:t>BOLETÍN OFERTA DE TV ABIERTA</a:t>
            </a:r>
            <a:endParaRPr sz="2000" dirty="0">
              <a:solidFill>
                <a:srgbClr val="20124D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DM Sans"/>
              <a:ea typeface="DM Sans"/>
              <a:cs typeface="DM Sans"/>
              <a:sym typeface="DM Sans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 sz="2000" dirty="0">
                <a:solidFill>
                  <a:srgbClr val="20124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DM Sans"/>
                <a:ea typeface="DM Sans"/>
                <a:cs typeface="DM Sans"/>
                <a:sym typeface="DM Sans"/>
              </a:rPr>
              <a:t>Septiembre y Octubre de 2022</a:t>
            </a:r>
            <a:endParaRPr sz="2000" dirty="0">
              <a:solidFill>
                <a:srgbClr val="20124D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DM Sans"/>
              <a:ea typeface="DM Sans"/>
              <a:cs typeface="DM Sans"/>
              <a:sym typeface="DM Sans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s" sz="1191" dirty="0">
              <a:solidFill>
                <a:srgbClr val="20124D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DM Sans"/>
              <a:ea typeface="DM Sans"/>
              <a:cs typeface="DM Sans"/>
              <a:sym typeface="DM Sans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 sz="1191" dirty="0">
                <a:solidFill>
                  <a:srgbClr val="20124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DM Sans"/>
                <a:ea typeface="DM Sans"/>
                <a:cs typeface="DM Sans"/>
                <a:sym typeface="DM Sans"/>
              </a:rPr>
              <a:t>Departamento de Estudios CNTV</a:t>
            </a:r>
            <a:endParaRPr sz="1191" dirty="0">
              <a:solidFill>
                <a:srgbClr val="20124D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DM Sans"/>
              <a:ea typeface="DM Sans"/>
              <a:cs typeface="DM Sans"/>
              <a:sym typeface="DM Sans"/>
            </a:endParaRPr>
          </a:p>
        </p:txBody>
      </p:sp>
      <p:sp>
        <p:nvSpPr>
          <p:cNvPr id="55" name="Google Shape;55;p13"/>
          <p:cNvSpPr txBox="1"/>
          <p:nvPr/>
        </p:nvSpPr>
        <p:spPr>
          <a:xfrm>
            <a:off x="242275" y="242950"/>
            <a:ext cx="14535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56" name="Google Shape;56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2"/>
            <a:ext cx="1125600" cy="1125600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57" name="Google Shape;57;p13"/>
          <p:cNvCxnSpPr/>
          <p:nvPr/>
        </p:nvCxnSpPr>
        <p:spPr>
          <a:xfrm rot="10800000" flipH="1">
            <a:off x="1121900" y="1100625"/>
            <a:ext cx="4070100" cy="12000"/>
          </a:xfrm>
          <a:prstGeom prst="straightConnector1">
            <a:avLst/>
          </a:prstGeom>
          <a:noFill/>
          <a:ln w="38100" cap="flat" cmpd="sng">
            <a:solidFill>
              <a:srgbClr val="20124D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59" name="Google Shape;59;p13"/>
          <p:cNvSpPr txBox="1"/>
          <p:nvPr/>
        </p:nvSpPr>
        <p:spPr>
          <a:xfrm>
            <a:off x="104386" y="1097220"/>
            <a:ext cx="3386449" cy="17773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just" rtl="0">
              <a:spcBef>
                <a:spcPts val="0"/>
              </a:spcBef>
              <a:spcAft>
                <a:spcPts val="600"/>
              </a:spcAft>
              <a:buNone/>
            </a:pPr>
            <a:r>
              <a:rPr lang="es" sz="1000" b="1" dirty="0">
                <a:latin typeface="DM Sans"/>
                <a:ea typeface="DM Sans"/>
                <a:cs typeface="DM Sans"/>
                <a:sym typeface="DM Sans"/>
              </a:rPr>
              <a:t>Oferta por área de contenido</a:t>
            </a:r>
            <a:endParaRPr sz="1000" b="1" dirty="0">
              <a:latin typeface="DM Sans"/>
              <a:ea typeface="DM Sans"/>
              <a:cs typeface="DM Sans"/>
              <a:sym typeface="DM Sans"/>
            </a:endParaRPr>
          </a:p>
          <a:p>
            <a:pPr marL="0" lvl="0" indent="0" algn="just" rtl="0">
              <a:spcBef>
                <a:spcPts val="0"/>
              </a:spcBef>
              <a:spcAft>
                <a:spcPts val="600"/>
              </a:spcAft>
              <a:buNone/>
            </a:pPr>
            <a:r>
              <a:rPr lang="es" sz="1000" dirty="0">
                <a:latin typeface="DM Sans"/>
                <a:ea typeface="DM Sans"/>
                <a:cs typeface="DM Sans"/>
                <a:sym typeface="DM Sans"/>
              </a:rPr>
              <a:t>Un </a:t>
            </a:r>
            <a:r>
              <a:rPr lang="es" sz="1000" b="1" dirty="0">
                <a:latin typeface="DM Sans"/>
                <a:ea typeface="DM Sans"/>
                <a:cs typeface="DM Sans"/>
                <a:sym typeface="DM Sans"/>
              </a:rPr>
              <a:t>39,4%</a:t>
            </a:r>
            <a:r>
              <a:rPr lang="es" sz="1000" dirty="0">
                <a:latin typeface="DM Sans"/>
                <a:ea typeface="DM Sans"/>
                <a:cs typeface="DM Sans"/>
                <a:sym typeface="DM Sans"/>
              </a:rPr>
              <a:t> de la oferta de TV abierta presenta contenidos con implicancia social, es decir, contenidos informativos, culturales, de discusión de asuntos públicos y ciudadanos. Este tipo de contenido es mayor durante los fines de semana.</a:t>
            </a:r>
          </a:p>
          <a:p>
            <a:pPr marL="0" lvl="0" indent="0" algn="just" rtl="0">
              <a:spcBef>
                <a:spcPts val="0"/>
              </a:spcBef>
              <a:spcAft>
                <a:spcPts val="600"/>
              </a:spcAft>
              <a:buNone/>
            </a:pPr>
            <a:r>
              <a:rPr lang="es" sz="900" dirty="0">
                <a:latin typeface="DM Sans"/>
                <a:ea typeface="DM Sans"/>
                <a:cs typeface="DM Sans"/>
                <a:sym typeface="DM Sans"/>
              </a:rPr>
              <a:t>Al mismo tiempo, del total de la oferta, el </a:t>
            </a:r>
            <a:r>
              <a:rPr lang="es" sz="1050" b="1" dirty="0">
                <a:latin typeface="DM Sans"/>
                <a:ea typeface="DM Sans"/>
                <a:cs typeface="DM Sans"/>
                <a:sym typeface="DM Sans"/>
              </a:rPr>
              <a:t>6,7%</a:t>
            </a:r>
            <a:r>
              <a:rPr lang="es" sz="900" dirty="0">
                <a:latin typeface="DM Sans"/>
                <a:ea typeface="DM Sans"/>
                <a:cs typeface="DM Sans"/>
                <a:sym typeface="DM Sans"/>
              </a:rPr>
              <a:t> se trata de  programación cultural, aumentando levemente respecto a los dos meses anteriores.</a:t>
            </a:r>
          </a:p>
        </p:txBody>
      </p:sp>
      <p:sp>
        <p:nvSpPr>
          <p:cNvPr id="61" name="Google Shape;61;p13"/>
          <p:cNvSpPr txBox="1"/>
          <p:nvPr/>
        </p:nvSpPr>
        <p:spPr>
          <a:xfrm>
            <a:off x="189478" y="4221754"/>
            <a:ext cx="3384000" cy="4154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lvl="0" algn="just">
              <a:spcAft>
                <a:spcPts val="600"/>
              </a:spcAft>
            </a:pPr>
            <a:r>
              <a:rPr lang="es-MX" sz="1000" b="1" dirty="0">
                <a:solidFill>
                  <a:schemeClr val="dk1"/>
                </a:solidFill>
                <a:latin typeface="DM Sans"/>
                <a:ea typeface="DM Sans"/>
                <a:cs typeface="DM Sans"/>
                <a:sym typeface="DM Sans"/>
              </a:rPr>
              <a:t>Distribución programación por géneros televisivos</a:t>
            </a:r>
          </a:p>
        </p:txBody>
      </p:sp>
      <p:graphicFrame>
        <p:nvGraphicFramePr>
          <p:cNvPr id="13" name="Gráfico 1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6357026"/>
              </p:ext>
            </p:extLst>
          </p:nvPr>
        </p:nvGraphicFramePr>
        <p:xfrm>
          <a:off x="224229" y="2667517"/>
          <a:ext cx="3237134" cy="165926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6" name="Gráfico 1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84663977"/>
              </p:ext>
            </p:extLst>
          </p:nvPr>
        </p:nvGraphicFramePr>
        <p:xfrm>
          <a:off x="0" y="4429490"/>
          <a:ext cx="3775364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11" name="Google Shape;58;p13"/>
          <p:cNvSpPr txBox="1"/>
          <p:nvPr/>
        </p:nvSpPr>
        <p:spPr>
          <a:xfrm>
            <a:off x="3685592" y="1125600"/>
            <a:ext cx="1410670" cy="595544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 sz="1200" dirty="0">
                <a:solidFill>
                  <a:srgbClr val="1C4587"/>
                </a:solidFill>
                <a:latin typeface="DM Sans" panose="020B0604020202020204" charset="0"/>
                <a:ea typeface="Impact"/>
                <a:cs typeface="Impact"/>
                <a:sym typeface="Impact"/>
              </a:rPr>
              <a:t>Un</a:t>
            </a:r>
            <a:r>
              <a:rPr lang="es" sz="1400" dirty="0">
                <a:solidFill>
                  <a:srgbClr val="1C4587"/>
                </a:solidFill>
                <a:latin typeface="Impact" panose="020B0806030902050204" pitchFamily="34" charset="0"/>
                <a:ea typeface="Impact"/>
                <a:cs typeface="Impact"/>
                <a:sym typeface="Impact"/>
              </a:rPr>
              <a:t>  </a:t>
            </a:r>
            <a:r>
              <a:rPr lang="es" sz="2000" dirty="0">
                <a:solidFill>
                  <a:srgbClr val="1C4587"/>
                </a:solidFill>
                <a:latin typeface="Impact" panose="020B0806030902050204" pitchFamily="34" charset="0"/>
                <a:ea typeface="Impact"/>
                <a:cs typeface="Impact"/>
                <a:sym typeface="Impact"/>
              </a:rPr>
              <a:t>52%</a:t>
            </a:r>
            <a:endParaRPr sz="2000" dirty="0">
              <a:solidFill>
                <a:srgbClr val="1C4587"/>
              </a:solidFill>
              <a:latin typeface="Impact" panose="020B0806030902050204" pitchFamily="34" charset="0"/>
              <a:ea typeface="Impact"/>
              <a:cs typeface="Impact"/>
              <a:sym typeface="Impact"/>
            </a:endParaRPr>
          </a:p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 sz="700" dirty="0">
                <a:solidFill>
                  <a:srgbClr val="1C4587"/>
                </a:solidFill>
                <a:latin typeface="DM Sans"/>
                <a:ea typeface="DM Sans"/>
                <a:cs typeface="DM Sans"/>
                <a:sym typeface="DM Sans"/>
              </a:rPr>
              <a:t>de la oferta televisva emitida de lunes a viernes corresponde a tres tipos de  programas: Conversación, Informativos y Matinales.</a:t>
            </a:r>
          </a:p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 sz="700" dirty="0">
                <a:solidFill>
                  <a:srgbClr val="1C4587"/>
                </a:solidFill>
                <a:latin typeface="DM Sans"/>
                <a:ea typeface="DM Sans"/>
                <a:cs typeface="DM Sans"/>
                <a:sym typeface="DM Sans"/>
              </a:rPr>
              <a:t>De esta, el</a:t>
            </a:r>
          </a:p>
          <a:p>
            <a:r>
              <a:rPr lang="es-ES" sz="1400" dirty="0">
                <a:solidFill>
                  <a:srgbClr val="1C4587"/>
                </a:solidFill>
                <a:latin typeface="Impact" panose="020B0806030902050204" pitchFamily="34" charset="0"/>
                <a:ea typeface="Impact"/>
                <a:cs typeface="Impact"/>
                <a:sym typeface="Impact"/>
              </a:rPr>
              <a:t>14,4%</a:t>
            </a:r>
            <a:r>
              <a:rPr lang="es-ES" sz="1400" dirty="0">
                <a:solidFill>
                  <a:srgbClr val="1C4587"/>
                </a:solidFill>
                <a:latin typeface="Impact" panose="020B0806030902050204" pitchFamily="34" charset="0"/>
                <a:ea typeface="DM Sans"/>
                <a:cs typeface="DM Sans"/>
                <a:sym typeface="DM Sans"/>
              </a:rPr>
              <a:t> </a:t>
            </a:r>
            <a:r>
              <a:rPr lang="es-ES" sz="700" dirty="0">
                <a:solidFill>
                  <a:srgbClr val="1C4587"/>
                </a:solidFill>
                <a:latin typeface="DM Sans"/>
                <a:ea typeface="DM Sans"/>
                <a:cs typeface="DM Sans"/>
                <a:sym typeface="DM Sans"/>
              </a:rPr>
              <a:t/>
            </a:r>
            <a:br>
              <a:rPr lang="es-ES" sz="700" dirty="0">
                <a:solidFill>
                  <a:srgbClr val="1C4587"/>
                </a:solidFill>
                <a:latin typeface="DM Sans"/>
                <a:ea typeface="DM Sans"/>
                <a:cs typeface="DM Sans"/>
                <a:sym typeface="DM Sans"/>
              </a:rPr>
            </a:br>
            <a:r>
              <a:rPr lang="es-ES" sz="700" dirty="0">
                <a:solidFill>
                  <a:srgbClr val="1C4587"/>
                </a:solidFill>
                <a:latin typeface="DM Sans"/>
                <a:ea typeface="DM Sans"/>
                <a:cs typeface="DM Sans"/>
                <a:sym typeface="DM Sans"/>
              </a:rPr>
              <a:t>corresponde a Matinales.</a:t>
            </a:r>
          </a:p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 sz="700" dirty="0">
                <a:solidFill>
                  <a:srgbClr val="1C4587"/>
                </a:solidFill>
                <a:latin typeface="DM Sans"/>
                <a:ea typeface="DM Sans"/>
                <a:cs typeface="DM Sans"/>
                <a:sym typeface="DM Sans"/>
              </a:rPr>
              <a:t>  </a:t>
            </a:r>
            <a:endParaRPr lang="es" sz="2000" dirty="0">
              <a:solidFill>
                <a:srgbClr val="1C4587"/>
              </a:solidFill>
              <a:latin typeface="Impact" panose="020B0806030902050204" pitchFamily="34" charset="0"/>
              <a:ea typeface="Impact"/>
              <a:cs typeface="Impact"/>
              <a:sym typeface="Impact"/>
            </a:endParaRPr>
          </a:p>
          <a:p>
            <a:pPr lvl="0" algn="r"/>
            <a:r>
              <a:rPr lang="es" sz="2000" dirty="0">
                <a:solidFill>
                  <a:srgbClr val="1C4587"/>
                </a:solidFill>
                <a:latin typeface="Impact" panose="020B0806030902050204" pitchFamily="34" charset="0"/>
                <a:ea typeface="Impact"/>
                <a:cs typeface="Impact"/>
                <a:sym typeface="Impact"/>
              </a:rPr>
              <a:t>38,3%</a:t>
            </a:r>
            <a:r>
              <a:rPr lang="es" sz="700" dirty="0">
                <a:solidFill>
                  <a:srgbClr val="1C4587"/>
                </a:solidFill>
                <a:latin typeface="DM Sans"/>
                <a:ea typeface="DM Sans"/>
                <a:cs typeface="DM Sans"/>
                <a:sym typeface="DM Sans"/>
              </a:rPr>
              <a:t> </a:t>
            </a:r>
          </a:p>
          <a:p>
            <a:pPr lvl="0" algn="r"/>
            <a:r>
              <a:rPr lang="es" sz="700" dirty="0">
                <a:solidFill>
                  <a:srgbClr val="1C4587"/>
                </a:solidFill>
                <a:latin typeface="DM Sans"/>
                <a:ea typeface="DM Sans"/>
                <a:cs typeface="DM Sans"/>
                <a:sym typeface="DM Sans"/>
              </a:rPr>
              <a:t>de la oferta de los fines de semana se concentra entre Infomerciales y programas informativos.</a:t>
            </a:r>
          </a:p>
          <a:p>
            <a:pPr lvl="0"/>
            <a:r>
              <a:rPr lang="es" sz="700" dirty="0">
                <a:solidFill>
                  <a:srgbClr val="1C4587"/>
                </a:solidFill>
                <a:latin typeface="DM Sans"/>
                <a:ea typeface="Impact"/>
                <a:cs typeface="Impact"/>
                <a:sym typeface="DM Sans"/>
              </a:rPr>
              <a:t>Cabe destacar que el</a:t>
            </a:r>
            <a:endParaRPr lang="es" sz="2000" dirty="0">
              <a:solidFill>
                <a:srgbClr val="1C4587"/>
              </a:solidFill>
              <a:latin typeface="Impact" panose="020B0806030902050204" pitchFamily="34" charset="0"/>
              <a:ea typeface="Impact"/>
              <a:cs typeface="Impact"/>
              <a:sym typeface="Impact"/>
            </a:endParaRPr>
          </a:p>
          <a:p>
            <a:pPr lvl="0"/>
            <a:r>
              <a:rPr lang="es" sz="1600" dirty="0">
                <a:solidFill>
                  <a:srgbClr val="1C4587"/>
                </a:solidFill>
                <a:latin typeface="Impact" panose="020B0806030902050204" pitchFamily="34" charset="0"/>
                <a:ea typeface="Impact"/>
                <a:cs typeface="Impact"/>
                <a:sym typeface="Impact"/>
              </a:rPr>
              <a:t>11,3%</a:t>
            </a:r>
            <a:r>
              <a:rPr lang="es" sz="500" dirty="0">
                <a:solidFill>
                  <a:srgbClr val="1C4587"/>
                </a:solidFill>
                <a:latin typeface="DM Sans"/>
                <a:ea typeface="DM Sans"/>
                <a:cs typeface="DM Sans"/>
                <a:sym typeface="DM Sans"/>
              </a:rPr>
              <a:t> </a:t>
            </a:r>
          </a:p>
          <a:p>
            <a:pPr lvl="0"/>
            <a:r>
              <a:rPr lang="es" sz="700" dirty="0">
                <a:solidFill>
                  <a:srgbClr val="1C4587"/>
                </a:solidFill>
                <a:latin typeface="DM Sans"/>
                <a:ea typeface="DM Sans"/>
                <a:cs typeface="DM Sans"/>
                <a:sym typeface="DM Sans"/>
              </a:rPr>
              <a:t>de la oferta de sábados y domingos fueron Reportajes (incluso, existe un aumento con respecto a los meses anteriores).  Este tipo de programas son casi inexistentes de lunes a viernes. </a:t>
            </a:r>
            <a:endParaRPr lang="es-ES" sz="2400" dirty="0">
              <a:solidFill>
                <a:srgbClr val="1C4587"/>
              </a:solidFill>
              <a:latin typeface="Impact" panose="020B0806030902050204" pitchFamily="34" charset="0"/>
              <a:ea typeface="Impact"/>
              <a:cs typeface="Impact"/>
              <a:sym typeface="Impact"/>
            </a:endParaRPr>
          </a:p>
          <a:p>
            <a:pPr lvl="0" algn="r">
              <a:buClr>
                <a:schemeClr val="dk1"/>
              </a:buClr>
              <a:buSzPts val="1100"/>
            </a:pPr>
            <a:r>
              <a:rPr lang="es-ES" sz="2400" dirty="0">
                <a:solidFill>
                  <a:srgbClr val="1C4587"/>
                </a:solidFill>
                <a:latin typeface="Impact" panose="020B0806030902050204" pitchFamily="34" charset="0"/>
                <a:ea typeface="Impact"/>
                <a:cs typeface="Impact"/>
                <a:sym typeface="Impact"/>
              </a:rPr>
              <a:t>84,4%</a:t>
            </a:r>
          </a:p>
          <a:p>
            <a:pPr lvl="0" algn="r">
              <a:buClr>
                <a:schemeClr val="dk1"/>
              </a:buClr>
              <a:buSzPts val="1100"/>
            </a:pPr>
            <a:r>
              <a:rPr lang="es-ES" sz="700" dirty="0">
                <a:solidFill>
                  <a:srgbClr val="1C4587"/>
                </a:solidFill>
                <a:latin typeface="DM Sans"/>
                <a:ea typeface="DM Sans"/>
                <a:cs typeface="DM Sans"/>
                <a:sym typeface="DM Sans"/>
              </a:rPr>
              <a:t>del total de la oferta televisiva es de origen nacional</a:t>
            </a:r>
            <a:endParaRPr lang="es" sz="700" dirty="0">
              <a:solidFill>
                <a:srgbClr val="1C4587"/>
              </a:solidFill>
              <a:latin typeface="DM Sans"/>
              <a:ea typeface="DM Sans"/>
              <a:cs typeface="DM Sans"/>
              <a:sym typeface="DM Sans"/>
            </a:endParaRPr>
          </a:p>
          <a:p>
            <a:pPr marL="0" lvl="0" indent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" sz="1800" dirty="0">
                <a:solidFill>
                  <a:srgbClr val="1C4587"/>
                </a:solidFill>
                <a:latin typeface="Impact" panose="020B0806030902050204" pitchFamily="34" charset="0"/>
                <a:ea typeface="Impact"/>
                <a:cs typeface="Impact"/>
                <a:sym typeface="Impact"/>
              </a:rPr>
              <a:t>18,7%</a:t>
            </a:r>
            <a:endParaRPr sz="1800" dirty="0">
              <a:solidFill>
                <a:srgbClr val="1C4587"/>
              </a:solidFill>
              <a:latin typeface="Impact" panose="020B0806030902050204" pitchFamily="34" charset="0"/>
              <a:ea typeface="Impact"/>
              <a:cs typeface="Impact"/>
              <a:sym typeface="Impact"/>
            </a:endParaRPr>
          </a:p>
          <a:p>
            <a:pPr marL="0" lvl="0" indent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" sz="700" dirty="0">
                <a:solidFill>
                  <a:srgbClr val="1C4587"/>
                </a:solidFill>
                <a:latin typeface="DM Sans"/>
                <a:ea typeface="DM Sans"/>
                <a:cs typeface="DM Sans"/>
                <a:sym typeface="DM Sans"/>
              </a:rPr>
              <a:t>de la oferta televisiva </a:t>
            </a:r>
            <a:r>
              <a:rPr lang="es" sz="700" dirty="0" smtClean="0">
                <a:solidFill>
                  <a:srgbClr val="1C4587"/>
                </a:solidFill>
                <a:latin typeface="DM Sans"/>
                <a:ea typeface="DM Sans"/>
                <a:cs typeface="DM Sans"/>
                <a:sym typeface="DM Sans"/>
              </a:rPr>
              <a:t>son  </a:t>
            </a:r>
            <a:r>
              <a:rPr lang="es" sz="700" dirty="0">
                <a:solidFill>
                  <a:srgbClr val="1C4587"/>
                </a:solidFill>
                <a:latin typeface="DM Sans"/>
                <a:ea typeface="DM Sans"/>
                <a:cs typeface="DM Sans"/>
                <a:sym typeface="DM Sans"/>
              </a:rPr>
              <a:t>programas de ficción. </a:t>
            </a:r>
            <a:endParaRPr lang="es-CL" dirty="0">
              <a:solidFill>
                <a:srgbClr val="1C4587"/>
              </a:solidFill>
            </a:endParaRPr>
          </a:p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-CL" sz="700" dirty="0">
                <a:solidFill>
                  <a:srgbClr val="1C4587"/>
                </a:solidFill>
                <a:latin typeface="DM Sans" pitchFamily="2" charset="0"/>
                <a:ea typeface="Impact"/>
                <a:cs typeface="Impact"/>
                <a:sym typeface="Impact"/>
              </a:rPr>
              <a:t>De esta</a:t>
            </a:r>
            <a:r>
              <a:rPr lang="es-CL" sz="800" dirty="0">
                <a:solidFill>
                  <a:srgbClr val="1C4587"/>
                </a:solidFill>
                <a:latin typeface="DM Sans" pitchFamily="2" charset="0"/>
                <a:ea typeface="Impact"/>
                <a:cs typeface="Impact"/>
                <a:sym typeface="Impact"/>
              </a:rPr>
              <a:t>,</a:t>
            </a:r>
            <a:r>
              <a:rPr lang="es-CL" sz="2000" dirty="0">
                <a:solidFill>
                  <a:srgbClr val="1C4587"/>
                </a:solidFill>
                <a:latin typeface="Impact" panose="020B0806030902050204" pitchFamily="34" charset="0"/>
                <a:ea typeface="Impact"/>
                <a:cs typeface="Impact"/>
                <a:sym typeface="Impact"/>
              </a:rPr>
              <a:t> </a:t>
            </a:r>
            <a:r>
              <a:rPr lang="es-CL" sz="1600" dirty="0">
                <a:solidFill>
                  <a:srgbClr val="1C4587"/>
                </a:solidFill>
                <a:latin typeface="Impact" panose="020B0806030902050204" pitchFamily="34" charset="0"/>
                <a:ea typeface="Impact"/>
                <a:cs typeface="Impact"/>
                <a:sym typeface="Impact"/>
              </a:rPr>
              <a:t>29,6%</a:t>
            </a:r>
            <a:r>
              <a:rPr lang="es-CL" sz="2000" dirty="0">
                <a:solidFill>
                  <a:srgbClr val="1C4587"/>
                </a:solidFill>
                <a:latin typeface="Impact" panose="020B0806030902050204" pitchFamily="34" charset="0"/>
                <a:ea typeface="DM Sans"/>
                <a:cs typeface="DM Sans"/>
                <a:sym typeface="DM Sans"/>
              </a:rPr>
              <a:t> </a:t>
            </a:r>
          </a:p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" sz="700" dirty="0">
                <a:solidFill>
                  <a:srgbClr val="1C4587"/>
                </a:solidFill>
                <a:latin typeface="DM Sans"/>
                <a:ea typeface="DM Sans"/>
                <a:cs typeface="DM Sans"/>
                <a:sym typeface="DM Sans"/>
              </a:rPr>
              <a:t> es nacional y </a:t>
            </a:r>
            <a:r>
              <a:rPr lang="es" sz="800" dirty="0">
                <a:solidFill>
                  <a:srgbClr val="1C4587"/>
                </a:solidFill>
                <a:latin typeface="Impact" panose="020B0806030902050204" pitchFamily="34" charset="0"/>
                <a:ea typeface="DM Sans"/>
                <a:cs typeface="DM Sans"/>
                <a:sym typeface="DM Sans"/>
              </a:rPr>
              <a:t>70,4% </a:t>
            </a:r>
            <a:r>
              <a:rPr lang="es" sz="700" dirty="0">
                <a:solidFill>
                  <a:srgbClr val="1C4587"/>
                </a:solidFill>
                <a:latin typeface="DM Sans"/>
                <a:ea typeface="DM Sans"/>
                <a:cs typeface="DM Sans"/>
                <a:sym typeface="DM Sans"/>
              </a:rPr>
              <a:t>es de origen extranjero. </a:t>
            </a:r>
          </a:p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" sz="700" dirty="0">
                <a:solidFill>
                  <a:srgbClr val="1C4587"/>
                </a:solidFill>
                <a:latin typeface="DM Sans"/>
                <a:ea typeface="DM Sans"/>
                <a:cs typeface="DM Sans"/>
                <a:sym typeface="DM Sans"/>
              </a:rPr>
              <a:t>.</a:t>
            </a:r>
            <a:endParaRPr lang="es" dirty="0">
              <a:solidFill>
                <a:srgbClr val="1C4587"/>
              </a:solidFill>
              <a:latin typeface="Impact" panose="020B0806030902050204" pitchFamily="34" charset="0"/>
              <a:ea typeface="Impact"/>
              <a:cs typeface="Impact"/>
              <a:sym typeface="Impact"/>
            </a:endParaRPr>
          </a:p>
          <a:p>
            <a:pPr marL="0" lvl="0" indent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" sz="1200" dirty="0">
                <a:solidFill>
                  <a:srgbClr val="1C4587"/>
                </a:solidFill>
                <a:latin typeface="Impact" panose="020B0806030902050204" pitchFamily="34" charset="0"/>
                <a:ea typeface="Impact"/>
                <a:cs typeface="Impact"/>
                <a:sym typeface="Impact"/>
              </a:rPr>
              <a:t>Solo</a:t>
            </a:r>
            <a:r>
              <a:rPr lang="es" sz="1800" dirty="0">
                <a:solidFill>
                  <a:srgbClr val="1C4587"/>
                </a:solidFill>
                <a:latin typeface="Impact" panose="020B0806030902050204" pitchFamily="34" charset="0"/>
                <a:ea typeface="Impact"/>
                <a:cs typeface="Impact"/>
                <a:sym typeface="Impact"/>
              </a:rPr>
              <a:t> 0,5%</a:t>
            </a:r>
            <a:r>
              <a:rPr lang="es" sz="1800" dirty="0">
                <a:solidFill>
                  <a:srgbClr val="1C4587"/>
                </a:solidFill>
                <a:latin typeface="Impact" panose="020B0806030902050204" pitchFamily="34" charset="0"/>
                <a:ea typeface="DM Sans"/>
                <a:cs typeface="DM Sans"/>
                <a:sym typeface="DM Sans"/>
              </a:rPr>
              <a:t> </a:t>
            </a:r>
            <a:r>
              <a:rPr lang="es" sz="700" dirty="0">
                <a:solidFill>
                  <a:srgbClr val="1C4587"/>
                </a:solidFill>
                <a:latin typeface="DM Sans"/>
                <a:ea typeface="DM Sans"/>
                <a:cs typeface="DM Sans"/>
                <a:sym typeface="DM Sans"/>
              </a:rPr>
              <a:t/>
            </a:r>
            <a:br>
              <a:rPr lang="es" sz="700" dirty="0">
                <a:solidFill>
                  <a:srgbClr val="1C4587"/>
                </a:solidFill>
                <a:latin typeface="DM Sans"/>
                <a:ea typeface="DM Sans"/>
                <a:cs typeface="DM Sans"/>
                <a:sym typeface="DM Sans"/>
              </a:rPr>
            </a:br>
            <a:r>
              <a:rPr lang="es" sz="700" dirty="0">
                <a:solidFill>
                  <a:srgbClr val="1C4587"/>
                </a:solidFill>
                <a:latin typeface="DM Sans"/>
                <a:ea typeface="DM Sans"/>
                <a:cs typeface="DM Sans"/>
                <a:sym typeface="DM Sans"/>
              </a:rPr>
              <a:t>de la oferta es para público infantil (12 años o menos).</a:t>
            </a:r>
            <a:endParaRPr sz="700" dirty="0">
              <a:solidFill>
                <a:srgbClr val="1C4587"/>
              </a:solidFill>
              <a:latin typeface="DM Sans"/>
              <a:ea typeface="DM Sans"/>
              <a:cs typeface="DM Sans"/>
              <a:sym typeface="DM Sans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4"/>
          <p:cNvSpPr txBox="1"/>
          <p:nvPr/>
        </p:nvSpPr>
        <p:spPr>
          <a:xfrm>
            <a:off x="242275" y="242950"/>
            <a:ext cx="14535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70" name="Google Shape;70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2"/>
            <a:ext cx="1125600" cy="1125600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71" name="Google Shape;71;p14"/>
          <p:cNvCxnSpPr/>
          <p:nvPr/>
        </p:nvCxnSpPr>
        <p:spPr>
          <a:xfrm rot="10800000" flipH="1">
            <a:off x="1150775" y="1091000"/>
            <a:ext cx="4070100" cy="12000"/>
          </a:xfrm>
          <a:prstGeom prst="straightConnector1">
            <a:avLst/>
          </a:prstGeom>
          <a:noFill/>
          <a:ln w="38100" cap="flat" cmpd="sng">
            <a:solidFill>
              <a:srgbClr val="20124D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73" name="Google Shape;73;p14"/>
          <p:cNvSpPr txBox="1"/>
          <p:nvPr/>
        </p:nvSpPr>
        <p:spPr>
          <a:xfrm>
            <a:off x="1758471" y="1034741"/>
            <a:ext cx="3382249" cy="118490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just" rtl="0">
              <a:spcBef>
                <a:spcPts val="0"/>
              </a:spcBef>
              <a:spcAft>
                <a:spcPts val="600"/>
              </a:spcAft>
              <a:buNone/>
            </a:pPr>
            <a:r>
              <a:rPr lang="es" sz="1000" b="1" dirty="0">
                <a:latin typeface="DM Sans"/>
                <a:ea typeface="DM Sans"/>
                <a:cs typeface="DM Sans"/>
                <a:sym typeface="DM Sans"/>
              </a:rPr>
              <a:t>Consumo por área de contenido</a:t>
            </a:r>
            <a:endParaRPr sz="1000" b="1" dirty="0">
              <a:latin typeface="DM Sans"/>
              <a:ea typeface="DM Sans"/>
              <a:cs typeface="DM Sans"/>
              <a:sym typeface="DM Sans"/>
            </a:endParaRPr>
          </a:p>
          <a:p>
            <a:pPr marL="0" lvl="0" indent="0" algn="just" rtl="0">
              <a:spcBef>
                <a:spcPts val="0"/>
              </a:spcBef>
              <a:spcAft>
                <a:spcPts val="600"/>
              </a:spcAft>
              <a:buNone/>
            </a:pPr>
            <a:r>
              <a:rPr lang="es" sz="900" b="1" dirty="0">
                <a:latin typeface="DM Sans"/>
                <a:ea typeface="DM Sans"/>
                <a:cs typeface="DM Sans"/>
                <a:sym typeface="DM Sans"/>
              </a:rPr>
              <a:t>39,3% </a:t>
            </a:r>
            <a:r>
              <a:rPr lang="es" sz="900" dirty="0">
                <a:latin typeface="DM Sans"/>
                <a:ea typeface="DM Sans"/>
                <a:cs typeface="DM Sans"/>
                <a:sym typeface="DM Sans"/>
              </a:rPr>
              <a:t>del consumo correspondió a contenidos con implicancia social. El canal en que más se vieron contenidos de este tipo fue –al igual que los dos meses anteriores- CHV, con 56,8%. Considerando los últimos cuatro meses, el consumo de este tipo de contenidos se mantiene a la baja. </a:t>
            </a:r>
            <a:endParaRPr sz="900" dirty="0">
              <a:latin typeface="DM Sans"/>
              <a:ea typeface="DM Sans"/>
              <a:cs typeface="DM Sans"/>
              <a:sym typeface="DM Sans"/>
            </a:endParaRPr>
          </a:p>
        </p:txBody>
      </p:sp>
      <p:sp>
        <p:nvSpPr>
          <p:cNvPr id="76" name="Google Shape;76;p14"/>
          <p:cNvSpPr txBox="1"/>
          <p:nvPr/>
        </p:nvSpPr>
        <p:spPr>
          <a:xfrm>
            <a:off x="1648238" y="6037788"/>
            <a:ext cx="3318850" cy="9540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lvl="0" algn="just">
              <a:buClr>
                <a:schemeClr val="dk1"/>
              </a:buClr>
              <a:buSzPts val="1100"/>
            </a:pPr>
            <a:r>
              <a:rPr lang="es-MX" sz="1000" dirty="0">
                <a:solidFill>
                  <a:schemeClr val="dk1"/>
                </a:solidFill>
                <a:latin typeface="DM Sans"/>
                <a:ea typeface="DM Sans"/>
                <a:cs typeface="DM Sans"/>
                <a:sym typeface="DM Sans"/>
              </a:rPr>
              <a:t>Del total de la sintonía, Mega y CHV son los canales más vistos durante los meses de septiembre y octubre. Con respecto a los meses de julio y agosto, existe una baja de más de dos puntos en el rating de los hogares.</a:t>
            </a:r>
            <a:endParaRPr lang="es-MX" sz="1000" b="1" dirty="0">
              <a:solidFill>
                <a:schemeClr val="dk1"/>
              </a:solidFill>
              <a:latin typeface="DM Sans"/>
              <a:ea typeface="DM Sans"/>
              <a:cs typeface="DM Sans"/>
              <a:sym typeface="DM Sans"/>
            </a:endParaRPr>
          </a:p>
        </p:txBody>
      </p:sp>
      <p:sp>
        <p:nvSpPr>
          <p:cNvPr id="14" name="Google Shape;54;p13"/>
          <p:cNvSpPr txBox="1">
            <a:spLocks/>
          </p:cNvSpPr>
          <p:nvPr/>
        </p:nvSpPr>
        <p:spPr>
          <a:xfrm>
            <a:off x="1125600" y="6397"/>
            <a:ext cx="4058400" cy="112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 fontScale="77500" lnSpcReduction="20000"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429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indent="0" algn="l"/>
            <a:r>
              <a:rPr lang="es-MX" sz="2400" dirty="0">
                <a:solidFill>
                  <a:srgbClr val="20124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DM Sans"/>
                <a:ea typeface="DM Sans"/>
                <a:cs typeface="DM Sans"/>
                <a:sym typeface="DM Sans"/>
              </a:rPr>
              <a:t>BOLETÍN CONSUMO DE TV ABIERTA Septiembre y Octubre de 2022</a:t>
            </a:r>
          </a:p>
          <a:p>
            <a:pPr marL="0" indent="0" algn="l"/>
            <a:endParaRPr lang="es-MX" sz="1191" dirty="0">
              <a:solidFill>
                <a:srgbClr val="20124D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DM Sans"/>
              <a:ea typeface="DM Sans"/>
              <a:cs typeface="DM Sans"/>
              <a:sym typeface="DM Sans"/>
            </a:endParaRPr>
          </a:p>
          <a:p>
            <a:pPr marL="0" indent="0" algn="l"/>
            <a:r>
              <a:rPr lang="es-MX" sz="1191" dirty="0">
                <a:solidFill>
                  <a:srgbClr val="20124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DM Sans"/>
                <a:ea typeface="DM Sans"/>
                <a:cs typeface="DM Sans"/>
                <a:sym typeface="DM Sans"/>
              </a:rPr>
              <a:t>Departamento de Estudios CNTV</a:t>
            </a:r>
          </a:p>
        </p:txBody>
      </p:sp>
      <p:graphicFrame>
        <p:nvGraphicFramePr>
          <p:cNvPr id="12" name="Gráfico 1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3346386"/>
              </p:ext>
            </p:extLst>
          </p:nvPr>
        </p:nvGraphicFramePr>
        <p:xfrm>
          <a:off x="1602446" y="1999547"/>
          <a:ext cx="3538274" cy="19312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7" name="Gráfico 1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48419635"/>
              </p:ext>
            </p:extLst>
          </p:nvPr>
        </p:nvGraphicFramePr>
        <p:xfrm>
          <a:off x="1648238" y="3930811"/>
          <a:ext cx="3602713" cy="24975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13" name="Google Shape;72;p14"/>
          <p:cNvSpPr txBox="1"/>
          <p:nvPr/>
        </p:nvSpPr>
        <p:spPr>
          <a:xfrm>
            <a:off x="159770" y="1283864"/>
            <a:ext cx="1399396" cy="590158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 sz="1800" dirty="0">
                <a:solidFill>
                  <a:srgbClr val="1C4587"/>
                </a:solidFill>
                <a:latin typeface="Impact"/>
                <a:ea typeface="Impact"/>
                <a:cs typeface="Impact"/>
                <a:sym typeface="Impact"/>
              </a:rPr>
              <a:t>4:08:42 hrs.</a:t>
            </a:r>
            <a:endParaRPr sz="1800" dirty="0">
              <a:solidFill>
                <a:srgbClr val="1C4587"/>
              </a:solidFill>
              <a:latin typeface="Impact"/>
              <a:ea typeface="Impact"/>
              <a:cs typeface="Impact"/>
              <a:sym typeface="Impact"/>
            </a:endParaRPr>
          </a:p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sz="700" dirty="0">
                <a:solidFill>
                  <a:srgbClr val="1C4587"/>
                </a:solidFill>
                <a:latin typeface="DM Sans"/>
                <a:ea typeface="DM Sans"/>
                <a:cs typeface="DM Sans"/>
                <a:sym typeface="DM Sans"/>
              </a:rPr>
              <a:t>Es, en promedio, el consumo diario de TV abierta (por persona), durante estos meses. </a:t>
            </a:r>
            <a:endParaRPr lang="es-MX" sz="700" dirty="0">
              <a:solidFill>
                <a:srgbClr val="1C4587"/>
              </a:solidFill>
              <a:latin typeface="DM Sans"/>
              <a:ea typeface="DM Sans"/>
              <a:sym typeface="DM Sans"/>
            </a:endParaRPr>
          </a:p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sz="700" dirty="0">
                <a:solidFill>
                  <a:srgbClr val="1C4587"/>
                </a:solidFill>
                <a:latin typeface="DM Sans"/>
                <a:ea typeface="DM Sans"/>
                <a:sym typeface="DM Sans"/>
              </a:rPr>
              <a:t>El </a:t>
            </a:r>
            <a:r>
              <a:rPr lang="es-MX" sz="900" dirty="0">
                <a:solidFill>
                  <a:srgbClr val="1C4587"/>
                </a:solidFill>
                <a:latin typeface="Impact" panose="020B0806030902050204" pitchFamily="34" charset="0"/>
                <a:ea typeface="DM Sans"/>
                <a:sym typeface="DM Sans"/>
              </a:rPr>
              <a:t>fútbol</a:t>
            </a:r>
            <a:r>
              <a:rPr lang="es-MX" sz="700" dirty="0">
                <a:solidFill>
                  <a:srgbClr val="1C4587"/>
                </a:solidFill>
                <a:latin typeface="DM Sans"/>
                <a:ea typeface="DM Sans"/>
                <a:sym typeface="DM Sans"/>
              </a:rPr>
              <a:t> se mantiene como el contenido de mayor consumo durante estos meses, con un consumo promedio de </a:t>
            </a:r>
            <a:r>
              <a:rPr lang="es-MX" sz="1000" dirty="0">
                <a:solidFill>
                  <a:srgbClr val="1C4587"/>
                </a:solidFill>
                <a:latin typeface="Impact" panose="020B0806030902050204" pitchFamily="34" charset="0"/>
                <a:ea typeface="DM Sans"/>
                <a:sym typeface="DM Sans"/>
              </a:rPr>
              <a:t>0:56:36 </a:t>
            </a:r>
            <a:r>
              <a:rPr lang="es-MX" sz="1000" dirty="0" err="1">
                <a:solidFill>
                  <a:srgbClr val="1C4587"/>
                </a:solidFill>
                <a:latin typeface="Impact" panose="020B0806030902050204" pitchFamily="34" charset="0"/>
                <a:ea typeface="DM Sans"/>
                <a:sym typeface="DM Sans"/>
              </a:rPr>
              <a:t>hrs</a:t>
            </a:r>
            <a:r>
              <a:rPr lang="es-MX" sz="700" dirty="0">
                <a:solidFill>
                  <a:srgbClr val="1C4587"/>
                </a:solidFill>
                <a:latin typeface="DM Sans"/>
                <a:ea typeface="DM Sans"/>
                <a:sym typeface="DM Sans"/>
              </a:rPr>
              <a:t>; </a:t>
            </a:r>
          </a:p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sz="700" dirty="0">
                <a:solidFill>
                  <a:srgbClr val="1C4587"/>
                </a:solidFill>
                <a:latin typeface="DM Sans"/>
                <a:ea typeface="DM Sans"/>
                <a:sym typeface="DM Sans"/>
              </a:rPr>
              <a:t>los </a:t>
            </a:r>
            <a:r>
              <a:rPr lang="es-MX" sz="800" dirty="0">
                <a:solidFill>
                  <a:srgbClr val="1C4587"/>
                </a:solidFill>
                <a:latin typeface="Impact" panose="020B0806030902050204" pitchFamily="34" charset="0"/>
                <a:ea typeface="DM Sans"/>
                <a:sym typeface="DM Sans"/>
              </a:rPr>
              <a:t>programas especiales </a:t>
            </a:r>
            <a:r>
              <a:rPr lang="es-MX" sz="700" dirty="0">
                <a:solidFill>
                  <a:srgbClr val="1C4587"/>
                </a:solidFill>
                <a:latin typeface="DM Sans" pitchFamily="2" charset="0"/>
                <a:ea typeface="DM Sans"/>
                <a:sym typeface="DM Sans"/>
              </a:rPr>
              <a:t>(aquellos que dieron cobertura al plebiscito, la parada militar y </a:t>
            </a:r>
            <a:r>
              <a:rPr lang="es-MX" sz="700" dirty="0" smtClean="0">
                <a:solidFill>
                  <a:srgbClr val="1C4587"/>
                </a:solidFill>
                <a:latin typeface="DM Sans" pitchFamily="2" charset="0"/>
                <a:ea typeface="DM Sans"/>
                <a:sym typeface="DM Sans"/>
              </a:rPr>
              <a:t>deceso </a:t>
            </a:r>
            <a:r>
              <a:rPr lang="es-MX" sz="700" dirty="0">
                <a:solidFill>
                  <a:srgbClr val="1C4587"/>
                </a:solidFill>
                <a:latin typeface="DM Sans" pitchFamily="2" charset="0"/>
                <a:ea typeface="DM Sans"/>
                <a:sym typeface="DM Sans"/>
              </a:rPr>
              <a:t>de la Reina Isabel II) </a:t>
            </a:r>
            <a:r>
              <a:rPr lang="es-MX" sz="700" dirty="0">
                <a:solidFill>
                  <a:srgbClr val="1C4587"/>
                </a:solidFill>
                <a:latin typeface="DM Sans"/>
                <a:ea typeface="DM Sans"/>
                <a:sym typeface="DM Sans"/>
              </a:rPr>
              <a:t>tuvieron un consumo promedio de </a:t>
            </a:r>
            <a:r>
              <a:rPr lang="es-MX" sz="1000" dirty="0">
                <a:solidFill>
                  <a:srgbClr val="1C4587"/>
                </a:solidFill>
                <a:latin typeface="Impact" panose="020B0806030902050204" pitchFamily="34" charset="0"/>
                <a:ea typeface="DM Sans"/>
                <a:sym typeface="DM Sans"/>
              </a:rPr>
              <a:t>0:53:40</a:t>
            </a:r>
            <a:r>
              <a:rPr lang="es-MX" sz="800" dirty="0">
                <a:solidFill>
                  <a:srgbClr val="1C4587"/>
                </a:solidFill>
                <a:latin typeface="Impact" panose="020B0806030902050204" pitchFamily="34" charset="0"/>
                <a:ea typeface="DM Sans"/>
                <a:sym typeface="DM Sans"/>
              </a:rPr>
              <a:t> </a:t>
            </a:r>
            <a:r>
              <a:rPr lang="es-MX" sz="800" dirty="0" err="1">
                <a:solidFill>
                  <a:srgbClr val="1C4587"/>
                </a:solidFill>
                <a:latin typeface="Impact" panose="020B0806030902050204" pitchFamily="34" charset="0"/>
                <a:ea typeface="DM Sans"/>
                <a:sym typeface="DM Sans"/>
              </a:rPr>
              <a:t>hrs</a:t>
            </a:r>
            <a:r>
              <a:rPr lang="es-MX" sz="700" dirty="0">
                <a:solidFill>
                  <a:srgbClr val="1C4587"/>
                </a:solidFill>
                <a:latin typeface="DM Sans"/>
                <a:ea typeface="DM Sans"/>
                <a:sym typeface="DM Sans"/>
              </a:rPr>
              <a:t>. </a:t>
            </a:r>
          </a:p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sz="700" dirty="0">
                <a:solidFill>
                  <a:srgbClr val="1C4587"/>
                </a:solidFill>
                <a:latin typeface="DM Sans"/>
                <a:ea typeface="DM Sans"/>
                <a:sym typeface="DM Sans"/>
              </a:rPr>
              <a:t>Por su parte, los </a:t>
            </a:r>
            <a:r>
              <a:rPr lang="es-MX" sz="800" dirty="0">
                <a:solidFill>
                  <a:srgbClr val="1C4587"/>
                </a:solidFill>
                <a:latin typeface="Impact" panose="020B0806030902050204" pitchFamily="34" charset="0"/>
                <a:ea typeface="DM Sans"/>
                <a:sym typeface="DM Sans"/>
              </a:rPr>
              <a:t>noticieros</a:t>
            </a:r>
            <a:r>
              <a:rPr lang="es-MX" sz="700" dirty="0">
                <a:solidFill>
                  <a:srgbClr val="1C4587"/>
                </a:solidFill>
                <a:latin typeface="DM Sans"/>
                <a:ea typeface="DM Sans"/>
                <a:sym typeface="DM Sans"/>
              </a:rPr>
              <a:t> tuvieron un consumo de </a:t>
            </a:r>
            <a:r>
              <a:rPr lang="es-MX" sz="1000" dirty="0">
                <a:solidFill>
                  <a:srgbClr val="1C4587"/>
                </a:solidFill>
                <a:latin typeface="Impact" panose="020B0806030902050204" pitchFamily="34" charset="0"/>
                <a:ea typeface="DM Sans"/>
                <a:sym typeface="DM Sans"/>
              </a:rPr>
              <a:t>0:41:55 </a:t>
            </a:r>
            <a:r>
              <a:rPr lang="es-MX" sz="1000" dirty="0" err="1">
                <a:solidFill>
                  <a:srgbClr val="1C4587"/>
                </a:solidFill>
                <a:latin typeface="Impact" panose="020B0806030902050204" pitchFamily="34" charset="0"/>
                <a:ea typeface="DM Sans"/>
                <a:sym typeface="DM Sans"/>
              </a:rPr>
              <a:t>hrs</a:t>
            </a:r>
            <a:r>
              <a:rPr lang="es-MX" sz="800" dirty="0">
                <a:solidFill>
                  <a:srgbClr val="1C4587"/>
                </a:solidFill>
                <a:latin typeface="DM Sans"/>
                <a:ea typeface="DM Sans"/>
                <a:sym typeface="DM Sans"/>
              </a:rPr>
              <a:t>.</a:t>
            </a:r>
            <a:endParaRPr lang="es-MX" sz="2000" dirty="0">
              <a:solidFill>
                <a:srgbClr val="1C4587"/>
              </a:solidFill>
              <a:ea typeface="DM Sans"/>
            </a:endParaRPr>
          </a:p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endParaRPr lang="es" sz="1400" dirty="0">
              <a:solidFill>
                <a:srgbClr val="1C4587"/>
              </a:solidFill>
              <a:latin typeface="Impact" panose="020B0806030902050204" pitchFamily="34" charset="0"/>
              <a:ea typeface="Impact"/>
              <a:cs typeface="Impact"/>
              <a:sym typeface="Impact"/>
            </a:endParaRPr>
          </a:p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endParaRPr lang="es" sz="1100" dirty="0">
              <a:solidFill>
                <a:srgbClr val="1C4587"/>
              </a:solidFill>
              <a:latin typeface="Impact" panose="020B0806030902050204" pitchFamily="34" charset="0"/>
              <a:ea typeface="Impact"/>
              <a:cs typeface="Impact"/>
              <a:sym typeface="Impact"/>
            </a:endParaRPr>
          </a:p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 sz="1100" dirty="0">
                <a:solidFill>
                  <a:srgbClr val="1C4587"/>
                </a:solidFill>
                <a:latin typeface="Impact" panose="020B0806030902050204" pitchFamily="34" charset="0"/>
                <a:ea typeface="Impact"/>
                <a:cs typeface="Impact"/>
                <a:sym typeface="Impact"/>
              </a:rPr>
              <a:t>Un</a:t>
            </a:r>
            <a:r>
              <a:rPr lang="es" sz="1600" dirty="0">
                <a:solidFill>
                  <a:srgbClr val="1C4587"/>
                </a:solidFill>
                <a:latin typeface="Impact" panose="020B0806030902050204" pitchFamily="34" charset="0"/>
                <a:ea typeface="Impact"/>
                <a:cs typeface="Impact"/>
                <a:sym typeface="Impact"/>
              </a:rPr>
              <a:t> 59,5%</a:t>
            </a:r>
            <a:r>
              <a:rPr lang="es" sz="1600" dirty="0">
                <a:solidFill>
                  <a:srgbClr val="1C4587"/>
                </a:solidFill>
                <a:latin typeface="Impact" panose="020B0806030902050204" pitchFamily="34" charset="0"/>
                <a:ea typeface="DM Sans"/>
                <a:cs typeface="DM Sans"/>
                <a:sym typeface="DM Sans"/>
              </a:rPr>
              <a:t>  </a:t>
            </a:r>
            <a:r>
              <a:rPr lang="es" sz="700" dirty="0">
                <a:solidFill>
                  <a:srgbClr val="1C4587"/>
                </a:solidFill>
                <a:latin typeface="DM Sans"/>
                <a:ea typeface="DM Sans"/>
                <a:cs typeface="DM Sans"/>
                <a:sym typeface="DM Sans"/>
              </a:rPr>
              <a:t/>
            </a:r>
            <a:br>
              <a:rPr lang="es" sz="700" dirty="0">
                <a:solidFill>
                  <a:srgbClr val="1C4587"/>
                </a:solidFill>
                <a:latin typeface="DM Sans"/>
                <a:ea typeface="DM Sans"/>
                <a:cs typeface="DM Sans"/>
                <a:sym typeface="DM Sans"/>
              </a:rPr>
            </a:br>
            <a:r>
              <a:rPr lang="es" sz="700" dirty="0">
                <a:solidFill>
                  <a:srgbClr val="1C4587"/>
                </a:solidFill>
                <a:latin typeface="DM Sans"/>
                <a:ea typeface="DM Sans"/>
                <a:cs typeface="DM Sans"/>
                <a:sym typeface="DM Sans"/>
              </a:rPr>
              <a:t>de la audiencia de TV abierta fueron mujeres. </a:t>
            </a:r>
            <a:endParaRPr sz="700" dirty="0">
              <a:solidFill>
                <a:srgbClr val="1C4587"/>
              </a:solidFill>
              <a:latin typeface="DM Sans"/>
              <a:ea typeface="DM Sans"/>
              <a:cs typeface="DM Sans"/>
              <a:sym typeface="DM Sans"/>
            </a:endParaRPr>
          </a:p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 sz="1600" dirty="0">
                <a:solidFill>
                  <a:srgbClr val="1C4587"/>
                </a:solidFill>
                <a:latin typeface="Impact" panose="020B0806030902050204" pitchFamily="34" charset="0"/>
                <a:ea typeface="Impact"/>
                <a:cs typeface="Impact"/>
                <a:sym typeface="Impact"/>
              </a:rPr>
              <a:t>54,7%</a:t>
            </a:r>
            <a:r>
              <a:rPr lang="es" sz="1600" dirty="0">
                <a:solidFill>
                  <a:srgbClr val="1C4587"/>
                </a:solidFill>
                <a:latin typeface="Impact" panose="020B0806030902050204" pitchFamily="34" charset="0"/>
                <a:ea typeface="DM Sans"/>
                <a:cs typeface="DM Sans"/>
                <a:sym typeface="DM Sans"/>
              </a:rPr>
              <a:t> </a:t>
            </a:r>
            <a:r>
              <a:rPr lang="es" sz="2000" dirty="0">
                <a:solidFill>
                  <a:srgbClr val="1C4587"/>
                </a:solidFill>
                <a:latin typeface="Impact" panose="020B0806030902050204" pitchFamily="34" charset="0"/>
                <a:ea typeface="DM Sans"/>
                <a:cs typeface="DM Sans"/>
                <a:sym typeface="DM Sans"/>
              </a:rPr>
              <a:t/>
            </a:r>
            <a:br>
              <a:rPr lang="es" sz="2000" dirty="0">
                <a:solidFill>
                  <a:srgbClr val="1C4587"/>
                </a:solidFill>
                <a:latin typeface="Impact" panose="020B0806030902050204" pitchFamily="34" charset="0"/>
                <a:ea typeface="DM Sans"/>
                <a:cs typeface="DM Sans"/>
                <a:sym typeface="DM Sans"/>
              </a:rPr>
            </a:br>
            <a:r>
              <a:rPr lang="es-MX" sz="700" dirty="0">
                <a:solidFill>
                  <a:srgbClr val="1C4587"/>
                </a:solidFill>
                <a:latin typeface="DM Sans"/>
                <a:ea typeface="DM Sans"/>
                <a:cs typeface="DM Sans"/>
                <a:sym typeface="DM Sans"/>
              </a:rPr>
              <a:t>de la audiencia de TV abierta  son personas mayores de 50 años. En la Tv Paga, un </a:t>
            </a:r>
            <a:r>
              <a:rPr lang="es-MX" sz="1000" dirty="0">
                <a:solidFill>
                  <a:srgbClr val="1C4587"/>
                </a:solidFill>
                <a:latin typeface="Impact" panose="020B0806030902050204" pitchFamily="34" charset="0"/>
                <a:ea typeface="DM Sans"/>
                <a:cs typeface="DM Sans"/>
                <a:sym typeface="DM Sans"/>
              </a:rPr>
              <a:t>44,3%</a:t>
            </a:r>
            <a:r>
              <a:rPr lang="es-MX" sz="700" dirty="0">
                <a:solidFill>
                  <a:srgbClr val="1C4587"/>
                </a:solidFill>
                <a:latin typeface="Impact" panose="020B0806030902050204" pitchFamily="34" charset="0"/>
                <a:ea typeface="DM Sans"/>
                <a:cs typeface="DM Sans"/>
                <a:sym typeface="DM Sans"/>
              </a:rPr>
              <a:t> </a:t>
            </a:r>
            <a:r>
              <a:rPr lang="es-MX" sz="700" dirty="0">
                <a:solidFill>
                  <a:srgbClr val="1C4587"/>
                </a:solidFill>
                <a:latin typeface="DM Sans" panose="020B0604020202020204" charset="0"/>
                <a:ea typeface="DM Sans"/>
                <a:cs typeface="DM Sans"/>
                <a:sym typeface="DM Sans"/>
              </a:rPr>
              <a:t>de la audiencia se concentra en este grupo</a:t>
            </a:r>
            <a:endParaRPr lang="es-MX" sz="700" dirty="0">
              <a:solidFill>
                <a:srgbClr val="1C4587"/>
              </a:solidFill>
              <a:latin typeface="DM Sans"/>
              <a:ea typeface="DM Sans"/>
              <a:cs typeface="DM Sans"/>
              <a:sym typeface="DM Sans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s-CL" sz="700" dirty="0">
              <a:solidFill>
                <a:srgbClr val="1C4587"/>
              </a:solidFill>
              <a:latin typeface="DM Sans"/>
              <a:ea typeface="DM Sans"/>
              <a:cs typeface="DM Sans"/>
              <a:sym typeface="DM Sans"/>
            </a:endParaRPr>
          </a:p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endParaRPr lang="es-CL" sz="700" dirty="0">
              <a:solidFill>
                <a:srgbClr val="1C4587"/>
              </a:solidFill>
              <a:latin typeface="DM Sans"/>
              <a:ea typeface="DM Sans"/>
              <a:cs typeface="DM Sans"/>
              <a:sym typeface="DM Sans"/>
            </a:endParaRPr>
          </a:p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CL" sz="700" dirty="0">
                <a:solidFill>
                  <a:srgbClr val="1C4587"/>
                </a:solidFill>
                <a:latin typeface="DM Sans"/>
                <a:ea typeface="DM Sans"/>
                <a:cs typeface="DM Sans"/>
                <a:sym typeface="DM Sans"/>
              </a:rPr>
              <a:t>Los niños/as concentran un</a:t>
            </a:r>
            <a:endParaRPr sz="700" dirty="0">
              <a:solidFill>
                <a:srgbClr val="1C4587"/>
              </a:solidFill>
              <a:latin typeface="DM Sans"/>
              <a:ea typeface="DM Sans"/>
              <a:cs typeface="DM Sans"/>
              <a:sym typeface="DM Sans"/>
            </a:endParaRPr>
          </a:p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 sz="1800" dirty="0">
                <a:solidFill>
                  <a:srgbClr val="1C4587"/>
                </a:solidFill>
                <a:latin typeface="Impact" panose="020B0806030902050204" pitchFamily="34" charset="0"/>
                <a:ea typeface="Impact"/>
                <a:cs typeface="Impact"/>
                <a:sym typeface="Impact"/>
              </a:rPr>
              <a:t>7,4%</a:t>
            </a:r>
          </a:p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 sz="700" dirty="0">
                <a:solidFill>
                  <a:srgbClr val="1C4587"/>
                </a:solidFill>
                <a:latin typeface="DM Sans"/>
                <a:ea typeface="DM Sans"/>
                <a:cs typeface="DM Sans"/>
                <a:sym typeface="DM Sans"/>
              </a:rPr>
              <a:t>de la audiencia de TV pagada, </a:t>
            </a:r>
            <a:r>
              <a:rPr lang="es" sz="700" dirty="0">
                <a:solidFill>
                  <a:srgbClr val="1C4587"/>
                </a:solidFill>
                <a:latin typeface="DM Sans" pitchFamily="2" charset="0"/>
                <a:ea typeface="DM Sans"/>
                <a:cs typeface="DM Sans"/>
                <a:sym typeface="Impact"/>
              </a:rPr>
              <a:t>e</a:t>
            </a:r>
            <a:r>
              <a:rPr lang="es" sz="700" dirty="0">
                <a:solidFill>
                  <a:srgbClr val="1C4587"/>
                </a:solidFill>
                <a:latin typeface="DM Sans" pitchFamily="2" charset="0"/>
                <a:ea typeface="Impact"/>
                <a:cs typeface="Impact"/>
                <a:sym typeface="Impact"/>
              </a:rPr>
              <a:t>xistiendo un leve aumento con respecto a los meses anteriores</a:t>
            </a:r>
            <a:r>
              <a:rPr lang="es" sz="700" dirty="0">
                <a:solidFill>
                  <a:srgbClr val="1C4587"/>
                </a:solidFill>
                <a:latin typeface="DM Sans"/>
                <a:ea typeface="DM Sans"/>
                <a:cs typeface="DM Sans"/>
                <a:sym typeface="DM Sans"/>
              </a:rPr>
              <a:t>. Este público es sólo el  </a:t>
            </a:r>
            <a:r>
              <a:rPr lang="es" sz="1050" dirty="0">
                <a:solidFill>
                  <a:srgbClr val="1C4587"/>
                </a:solidFill>
                <a:latin typeface="Impact" panose="020B0806030902050204" pitchFamily="34" charset="0"/>
                <a:ea typeface="DM Sans"/>
                <a:cs typeface="DM Sans"/>
                <a:sym typeface="DM Sans"/>
              </a:rPr>
              <a:t>3,5% </a:t>
            </a:r>
            <a:r>
              <a:rPr lang="es" sz="700" dirty="0">
                <a:solidFill>
                  <a:srgbClr val="1C4587"/>
                </a:solidFill>
                <a:latin typeface="DM Sans"/>
                <a:ea typeface="DM Sans"/>
                <a:cs typeface="DM Sans"/>
                <a:sym typeface="DM Sans"/>
              </a:rPr>
              <a:t>de la audiencia de la TV abierta. 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s" sz="700" dirty="0">
              <a:solidFill>
                <a:srgbClr val="1C4587"/>
              </a:solidFill>
              <a:latin typeface="DM Sans"/>
              <a:ea typeface="DM Sans"/>
              <a:cs typeface="DM Sans"/>
              <a:sym typeface="DM Sans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2180</TotalTime>
  <Words>344</Words>
  <Application>Microsoft Office PowerPoint</Application>
  <PresentationFormat>Personalizado</PresentationFormat>
  <Paragraphs>47</Paragraphs>
  <Slides>2</Slides>
  <Notes>2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7" baseType="lpstr">
      <vt:lpstr>Arial Narrow</vt:lpstr>
      <vt:lpstr>Impact</vt:lpstr>
      <vt:lpstr>Arial</vt:lpstr>
      <vt:lpstr>DM Sans</vt:lpstr>
      <vt:lpstr>Simple Light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Sebastian Montenegro</dc:creator>
  <cp:lastModifiedBy>Maria Dolores Souza</cp:lastModifiedBy>
  <cp:revision>150</cp:revision>
  <dcterms:modified xsi:type="dcterms:W3CDTF">2022-11-10T14:25:46Z</dcterms:modified>
</cp:coreProperties>
</file>